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11色というのは未解決の最小ケース k=10 の場合の色数。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k=2 のとき 2k=4、k個＝2個、k+1色＝3色。まずは対象を確定させる。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k+1個から k個を選ぶ＝1個捨てる＝ちょうど k+1通り。色も k+1色。この一致が問題を微妙にしている。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k=6 でも同じことが起きる。5040通りの系があり、互いに素なのは最大2つ。必要なのは7つ。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は算術、B は設計理論の既知結果、C は組み合わせの詰め込み。一つの議論で全部は片付かない。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41C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85800" y="1572768"/>
            <a:ext cx="7772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11色で塗り分けられるか</a:t>
            </a:r>
            <a:endParaRPr lang="en-US" sz="4200" dirty="0"/>
          </a:p>
        </p:txBody>
      </p:sp>
      <p:sp>
        <p:nvSpPr>
          <p:cNvPr id="3" name="Text 1"/>
          <p:cNvSpPr txBox="1"/>
          <p:nvPr/>
        </p:nvSpPr>
        <p:spPr>
          <a:xfrm>
            <a:off x="713232" y="2432304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C9BFD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エルデシュの未解決問題 835 に挑んだ記録</a:t>
            </a:r>
            <a:endParaRPr lang="en-US" sz="1700" dirty="0"/>
          </a:p>
        </p:txBody>
      </p:sp>
      <p:sp>
        <p:nvSpPr>
          <p:cNvPr id="4" name="Text 2"/>
          <p:cNvSpPr txBox="1"/>
          <p:nvPr/>
        </p:nvSpPr>
        <p:spPr>
          <a:xfrm>
            <a:off x="713232" y="4114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38AA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ピカいぬ　　2026年9月13日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713232" y="1051560"/>
            <a:ext cx="173736" cy="173736"/>
          </a:xfrm>
          <a:prstGeom prst="ellipse">
            <a:avLst/>
          </a:prstGeom>
          <a:solidFill>
            <a:srgbClr val="5B3A70"/>
          </a:solidFill>
          <a:ln/>
        </p:spPr>
      </p:sp>
      <p:sp>
        <p:nvSpPr>
          <p:cNvPr id="6" name="Shape 4"/>
          <p:cNvSpPr/>
          <p:nvPr/>
        </p:nvSpPr>
        <p:spPr>
          <a:xfrm>
            <a:off x="982523" y="1051560"/>
            <a:ext cx="173736" cy="173736"/>
          </a:xfrm>
          <a:prstGeom prst="ellipse">
            <a:avLst/>
          </a:prstGeom>
          <a:solidFill>
            <a:srgbClr val="2E7D6E"/>
          </a:solidFill>
          <a:ln/>
        </p:spPr>
      </p:sp>
      <p:sp>
        <p:nvSpPr>
          <p:cNvPr id="7" name="Shape 5"/>
          <p:cNvSpPr/>
          <p:nvPr/>
        </p:nvSpPr>
        <p:spPr>
          <a:xfrm>
            <a:off x="1251814" y="1051560"/>
            <a:ext cx="173736" cy="173736"/>
          </a:xfrm>
          <a:prstGeom prst="ellipse">
            <a:avLst/>
          </a:prstGeom>
          <a:solidFill>
            <a:srgbClr val="A96A1E"/>
          </a:solidFill>
          <a:ln/>
        </p:spPr>
      </p:sp>
      <p:sp>
        <p:nvSpPr>
          <p:cNvPr id="8" name="Shape 6"/>
          <p:cNvSpPr/>
          <p:nvPr/>
        </p:nvSpPr>
        <p:spPr>
          <a:xfrm>
            <a:off x="1521104" y="1051560"/>
            <a:ext cx="173736" cy="173736"/>
          </a:xfrm>
          <a:prstGeom prst="ellipse">
            <a:avLst/>
          </a:prstGeom>
          <a:solidFill>
            <a:srgbClr val="B0506B"/>
          </a:solidFill>
          <a:ln/>
        </p:spPr>
      </p:sp>
      <p:sp>
        <p:nvSpPr>
          <p:cNvPr id="9" name="Shape 7"/>
          <p:cNvSpPr/>
          <p:nvPr/>
        </p:nvSpPr>
        <p:spPr>
          <a:xfrm>
            <a:off x="1790395" y="1051560"/>
            <a:ext cx="173736" cy="173736"/>
          </a:xfrm>
          <a:prstGeom prst="ellipse">
            <a:avLst/>
          </a:prstGeom>
          <a:solidFill>
            <a:srgbClr val="5B3A70"/>
          </a:solidFill>
          <a:ln/>
        </p:spPr>
      </p:sp>
      <p:sp>
        <p:nvSpPr>
          <p:cNvPr id="10" name="Shape 8"/>
          <p:cNvSpPr/>
          <p:nvPr/>
        </p:nvSpPr>
        <p:spPr>
          <a:xfrm>
            <a:off x="2059686" y="1051560"/>
            <a:ext cx="173736" cy="173736"/>
          </a:xfrm>
          <a:prstGeom prst="ellipse">
            <a:avLst/>
          </a:prstGeom>
          <a:solidFill>
            <a:srgbClr val="2E7D6E"/>
          </a:solidFill>
          <a:ln/>
        </p:spPr>
      </p:sp>
      <p:sp>
        <p:nvSpPr>
          <p:cNvPr id="11" name="Shape 9"/>
          <p:cNvSpPr/>
          <p:nvPr/>
        </p:nvSpPr>
        <p:spPr>
          <a:xfrm>
            <a:off x="2328977" y="1051560"/>
            <a:ext cx="173736" cy="173736"/>
          </a:xfrm>
          <a:prstGeom prst="ellipse">
            <a:avLst/>
          </a:prstGeom>
          <a:solidFill>
            <a:srgbClr val="A96A1E"/>
          </a:solidFill>
          <a:ln/>
        </p:spPr>
      </p:sp>
      <p:sp>
        <p:nvSpPr>
          <p:cNvPr id="12" name="Shape 10"/>
          <p:cNvSpPr/>
          <p:nvPr/>
        </p:nvSpPr>
        <p:spPr>
          <a:xfrm>
            <a:off x="2598268" y="1051560"/>
            <a:ext cx="173736" cy="173736"/>
          </a:xfrm>
          <a:prstGeom prst="ellipse">
            <a:avLst/>
          </a:prstGeom>
          <a:solidFill>
            <a:srgbClr val="B0506B"/>
          </a:solidFill>
          <a:ln/>
        </p:spPr>
      </p:sp>
      <p:sp>
        <p:nvSpPr>
          <p:cNvPr id="13" name="Shape 11"/>
          <p:cNvSpPr/>
          <p:nvPr/>
        </p:nvSpPr>
        <p:spPr>
          <a:xfrm>
            <a:off x="2867558" y="1051560"/>
            <a:ext cx="173736" cy="173736"/>
          </a:xfrm>
          <a:prstGeom prst="ellipse">
            <a:avLst/>
          </a:prstGeom>
          <a:solidFill>
            <a:srgbClr val="5B3A70"/>
          </a:solidFill>
          <a:ln/>
        </p:spPr>
      </p:sp>
      <p:sp>
        <p:nvSpPr>
          <p:cNvPr id="14" name="Shape 12"/>
          <p:cNvSpPr/>
          <p:nvPr/>
        </p:nvSpPr>
        <p:spPr>
          <a:xfrm>
            <a:off x="3136849" y="1051560"/>
            <a:ext cx="173736" cy="173736"/>
          </a:xfrm>
          <a:prstGeom prst="ellipse">
            <a:avLst/>
          </a:prstGeom>
          <a:solidFill>
            <a:srgbClr val="2E7D6E"/>
          </a:solidFill>
          <a:ln/>
        </p:spPr>
      </p:sp>
      <p:sp>
        <p:nvSpPr>
          <p:cNvPr id="15" name="Shape 13"/>
          <p:cNvSpPr/>
          <p:nvPr/>
        </p:nvSpPr>
        <p:spPr>
          <a:xfrm>
            <a:off x="3406140" y="1051560"/>
            <a:ext cx="173736" cy="173736"/>
          </a:xfrm>
          <a:prstGeom prst="ellipse">
            <a:avLst/>
          </a:prstGeom>
          <a:solidFill>
            <a:srgbClr val="A96A1E"/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従来わかっていたこと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9264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60年かけて、ここまで</a:t>
            </a:r>
            <a:endParaRPr lang="en-US" sz="1350" dirty="0"/>
          </a:p>
        </p:txBody>
      </p:sp>
      <p:sp>
        <p:nvSpPr>
          <p:cNvPr id="4" name="Text 2"/>
          <p:cNvSpPr txBox="1"/>
          <p:nvPr/>
        </p:nvSpPr>
        <p:spPr>
          <a:xfrm>
            <a:off x="566928" y="1517904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 = 2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2834640" y="1536192"/>
            <a:ext cx="1234440" cy="329184"/>
          </a:xfrm>
          <a:prstGeom prst="roundRect">
            <a:avLst>
              <a:gd name="adj" fmla="val 50000"/>
            </a:avLst>
          </a:prstGeom>
          <a:solidFill>
            <a:srgbClr val="2E7D6E"/>
          </a:solidFill>
          <a:ln w="6350">
            <a:solidFill>
              <a:srgbClr val="2E7D6E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2834640" y="1536192"/>
            <a:ext cx="1234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できる</a:t>
            </a:r>
            <a:endParaRPr lang="en-US" sz="1150" dirty="0"/>
          </a:p>
        </p:txBody>
      </p:sp>
      <p:sp>
        <p:nvSpPr>
          <p:cNvPr id="7" name="Text 5"/>
          <p:cNvSpPr txBox="1"/>
          <p:nvPr/>
        </p:nvSpPr>
        <p:spPr>
          <a:xfrm>
            <a:off x="4315968" y="1517904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例① のとおり</a:t>
            </a:r>
            <a:endParaRPr lang="en-US" sz="1200" dirty="0"/>
          </a:p>
        </p:txBody>
      </p:sp>
      <p:sp>
        <p:nvSpPr>
          <p:cNvPr id="8" name="Text 6"/>
          <p:cNvSpPr txBox="1"/>
          <p:nvPr/>
        </p:nvSpPr>
        <p:spPr>
          <a:xfrm>
            <a:off x="566928" y="2176272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 = 3 〜 8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2834640" y="2194560"/>
            <a:ext cx="1234440" cy="329184"/>
          </a:xfrm>
          <a:prstGeom prst="roundRect">
            <a:avLst>
              <a:gd name="adj" fmla="val 50000"/>
            </a:avLst>
          </a:prstGeom>
          <a:solidFill>
            <a:srgbClr val="B0506B"/>
          </a:solidFill>
          <a:ln w="6350">
            <a:solidFill>
              <a:srgbClr val="B0506B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2834640" y="2194560"/>
            <a:ext cx="1234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できない</a:t>
            </a:r>
            <a:endParaRPr lang="en-US" sz="1150" dirty="0"/>
          </a:p>
        </p:txBody>
      </p:sp>
      <p:sp>
        <p:nvSpPr>
          <p:cNvPr id="11" name="Text 9"/>
          <p:cNvSpPr txBox="1"/>
          <p:nvPr/>
        </p:nvSpPr>
        <p:spPr>
          <a:xfrm>
            <a:off x="4315968" y="2176272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計算機で虱潰しに確認済み（例②③がその中身）</a:t>
            </a:r>
            <a:endParaRPr lang="en-US" sz="1200" dirty="0"/>
          </a:p>
        </p:txBody>
      </p:sp>
      <p:sp>
        <p:nvSpPr>
          <p:cNvPr id="12" name="Text 10"/>
          <p:cNvSpPr txBox="1"/>
          <p:nvPr/>
        </p:nvSpPr>
        <p:spPr>
          <a:xfrm>
            <a:off x="566928" y="283464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k+1 が素数でない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2834640" y="2852928"/>
            <a:ext cx="1234440" cy="329184"/>
          </a:xfrm>
          <a:prstGeom prst="roundRect">
            <a:avLst>
              <a:gd name="adj" fmla="val 50000"/>
            </a:avLst>
          </a:prstGeom>
          <a:solidFill>
            <a:srgbClr val="B0506B"/>
          </a:solidFill>
          <a:ln w="6350">
            <a:solidFill>
              <a:srgbClr val="B0506B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2834640" y="2852928"/>
            <a:ext cx="1234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できない</a:t>
            </a:r>
            <a:endParaRPr lang="en-US" sz="1150" dirty="0"/>
          </a:p>
        </p:txBody>
      </p:sp>
      <p:sp>
        <p:nvSpPr>
          <p:cNvPr id="15" name="Text 13"/>
          <p:cNvSpPr txBox="1"/>
          <p:nvPr/>
        </p:nvSpPr>
        <p:spPr>
          <a:xfrm>
            <a:off x="4315968" y="283464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Ma と Tang の定理。理由A がまとめて効く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566928" y="3493008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 = 10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2834640" y="3511296"/>
            <a:ext cx="1234440" cy="329184"/>
          </a:xfrm>
          <a:prstGeom prst="roundRect">
            <a:avLst>
              <a:gd name="adj" fmla="val 50000"/>
            </a:avLst>
          </a:prstGeom>
          <a:solidFill>
            <a:srgbClr val="A96A1E"/>
          </a:solidFill>
          <a:ln w="6350">
            <a:solidFill>
              <a:srgbClr val="A96A1E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2834640" y="3511296"/>
            <a:ext cx="1234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？</a:t>
            </a:r>
            <a:endParaRPr lang="en-US" sz="1150" dirty="0"/>
          </a:p>
        </p:txBody>
      </p:sp>
      <p:sp>
        <p:nvSpPr>
          <p:cNvPr id="19" name="Text 17"/>
          <p:cNvSpPr txBox="1"/>
          <p:nvPr/>
        </p:nvSpPr>
        <p:spPr>
          <a:xfrm>
            <a:off x="4315968" y="3493008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ここで止まっていた＝未解決の最小ケース</a:t>
            </a:r>
            <a:endParaRPr lang="en-US" sz="1200" dirty="0"/>
          </a:p>
        </p:txBody>
      </p:sp>
      <p:sp>
        <p:nvSpPr>
          <p:cNvPr id="20" name="Text 18"/>
          <p:cNvSpPr txBox="1"/>
          <p:nvPr/>
        </p:nvSpPr>
        <p:spPr>
          <a:xfrm>
            <a:off x="566928" y="4206240"/>
            <a:ext cx="80101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 = 10 の場合：20個から10個を選ぶ組み合わせは 184,756 通り。これを11色で塗れるか——ここが60年動かなかった。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241C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85800" y="1874520"/>
            <a:ext cx="7772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今回やったこと</a:t>
            </a:r>
            <a:endParaRPr lang="en-US" sz="3800" dirty="0"/>
          </a:p>
        </p:txBody>
      </p:sp>
      <p:sp>
        <p:nvSpPr>
          <p:cNvPr id="3" name="Text 1"/>
          <p:cNvSpPr txBox="1"/>
          <p:nvPr/>
        </p:nvSpPr>
        <p:spPr>
          <a:xfrm>
            <a:off x="713232" y="26974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9BFD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4つの発見と、1つの予想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713232" y="1371600"/>
            <a:ext cx="182880" cy="182880"/>
          </a:xfrm>
          <a:prstGeom prst="ellipse">
            <a:avLst/>
          </a:prstGeom>
          <a:solidFill>
            <a:srgbClr val="5B3A70"/>
          </a:solidFill>
          <a:ln/>
        </p:spPr>
      </p:sp>
      <p:sp>
        <p:nvSpPr>
          <p:cNvPr id="5" name="Shape 3"/>
          <p:cNvSpPr/>
          <p:nvPr/>
        </p:nvSpPr>
        <p:spPr>
          <a:xfrm>
            <a:off x="996696" y="1371600"/>
            <a:ext cx="182880" cy="182880"/>
          </a:xfrm>
          <a:prstGeom prst="ellipse">
            <a:avLst/>
          </a:prstGeom>
          <a:solidFill>
            <a:srgbClr val="2E7D6E"/>
          </a:solidFill>
          <a:ln/>
        </p:spPr>
      </p:sp>
      <p:sp>
        <p:nvSpPr>
          <p:cNvPr id="6" name="Shape 4"/>
          <p:cNvSpPr/>
          <p:nvPr/>
        </p:nvSpPr>
        <p:spPr>
          <a:xfrm>
            <a:off x="1280160" y="1371600"/>
            <a:ext cx="182880" cy="182880"/>
          </a:xfrm>
          <a:prstGeom prst="ellipse">
            <a:avLst/>
          </a:prstGeom>
          <a:solidFill>
            <a:srgbClr val="A96A1E"/>
          </a:solidFill>
          <a:ln/>
        </p:spPr>
      </p:sp>
      <p:sp>
        <p:nvSpPr>
          <p:cNvPr id="7" name="Shape 5"/>
          <p:cNvSpPr/>
          <p:nvPr/>
        </p:nvSpPr>
        <p:spPr>
          <a:xfrm>
            <a:off x="1563624" y="1371600"/>
            <a:ext cx="182880" cy="182880"/>
          </a:xfrm>
          <a:prstGeom prst="ellipse">
            <a:avLst/>
          </a:prstGeom>
          <a:solidFill>
            <a:srgbClr val="B0506B"/>
          </a:solidFill>
          <a:ln/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発見① 正体は設計理論の問題だった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9264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例②③ に出てきた「グループ」には名前がある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3566160" cy="1280160"/>
          </a:xfrm>
          <a:prstGeom prst="roundRect">
            <a:avLst>
              <a:gd name="adj" fmla="val 4286"/>
            </a:avLst>
          </a:prstGeom>
          <a:solidFill>
            <a:srgbClr val="EFE9F3"/>
          </a:solidFill>
          <a:ln w="9525">
            <a:solidFill>
              <a:srgbClr val="EFE9F3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77240" y="1463040"/>
            <a:ext cx="3108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k+1 色で塗り分けられる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4114800" y="2139696"/>
            <a:ext cx="914400" cy="22860"/>
          </a:xfrm>
          <a:prstGeom prst="rect">
            <a:avLst/>
          </a:prstGeom>
          <a:solidFill>
            <a:srgbClr val="5B3A70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4114800" y="1755648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B3A7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同値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029200" y="1463040"/>
            <a:ext cx="3566160" cy="1280160"/>
          </a:xfrm>
          <a:prstGeom prst="roundRect">
            <a:avLst>
              <a:gd name="adj" fmla="val 4286"/>
            </a:avLst>
          </a:prstGeom>
          <a:solidFill>
            <a:srgbClr val="241C2E"/>
          </a:solidFill>
          <a:ln w="9525">
            <a:solidFill>
              <a:srgbClr val="241C2E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5230368" y="1463040"/>
            <a:ext cx="3163824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シュタイナー系を k+1 個</a:t>
            </a:r>
            <a:endParaRPr lang="en-US" sz="150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きれいに並べられる</a:t>
            </a:r>
            <a:endParaRPr lang="en-US" sz="1500" dirty="0"/>
          </a:p>
        </p:txBody>
      </p:sp>
      <p:sp>
        <p:nvSpPr>
          <p:cNvPr id="10" name="Text 8"/>
          <p:cNvSpPr txBox="1"/>
          <p:nvPr/>
        </p:nvSpPr>
        <p:spPr>
          <a:xfrm>
            <a:off x="566928" y="29260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5B3A7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シュタイナー系とは</a:t>
            </a:r>
            <a:endParaRPr lang="en-US" sz="1250" dirty="0"/>
          </a:p>
        </p:txBody>
      </p:sp>
      <p:sp>
        <p:nvSpPr>
          <p:cNvPr id="11" name="Text 9"/>
          <p:cNvSpPr txBox="1"/>
          <p:nvPr/>
        </p:nvSpPr>
        <p:spPr>
          <a:xfrm>
            <a:off x="566928" y="3200400"/>
            <a:ext cx="801014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「もれなく・だぶりなく」を極限まで突き詰めた組の並べ方。例②で作れなかったもの、例③で14個ずつ作れたものが、まさにこれ。全部を k+1 個のシュタイナー系に分割することを large set（大集合）という。</a:t>
            </a:r>
            <a:endParaRPr lang="en-US" sz="1250" dirty="0"/>
          </a:p>
        </p:txBody>
      </p:sp>
      <p:sp>
        <p:nvSpPr>
          <p:cNvPr id="12" name="Text 10"/>
          <p:cNvSpPr txBox="1"/>
          <p:nvPr/>
        </p:nvSpPr>
        <p:spPr>
          <a:xfrm>
            <a:off x="566928" y="3931920"/>
            <a:ext cx="80101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なぜ効くのか：翻訳した先には100年以上研究されてきた分野の道具が丸ごと揃っている。塗り分けのままでは手も足も出ないが、向こう側なら既知の定理が山ほど使える。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発見② k=10 と k=12 が落ちた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9264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理由B —「小さくする操作」を繰り返すと存在しないものに行き着く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1188720" cy="566928"/>
          </a:xfrm>
          <a:prstGeom prst="roundRect">
            <a:avLst>
              <a:gd name="adj" fmla="val 11290"/>
            </a:avLst>
          </a:prstGeom>
          <a:solidFill>
            <a:srgbClr val="EFE9F3"/>
          </a:solidFill>
          <a:ln w="9525">
            <a:solidFill>
              <a:srgbClr val="DCD6E2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548640" y="1783080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S(9,10,20)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1737360" y="1783080"/>
            <a:ext cx="1645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→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1901952" y="1783080"/>
            <a:ext cx="1188720" cy="566928"/>
          </a:xfrm>
          <a:prstGeom prst="roundRect">
            <a:avLst>
              <a:gd name="adj" fmla="val 11290"/>
            </a:avLst>
          </a:prstGeom>
          <a:solidFill>
            <a:srgbClr val="EFE9F3"/>
          </a:solidFill>
          <a:ln w="9525">
            <a:solidFill>
              <a:srgbClr val="DCD6E2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1901952" y="1783080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S(8,9,19)</a:t>
            </a:r>
            <a:endParaRPr lang="en-US" sz="1150" dirty="0"/>
          </a:p>
        </p:txBody>
      </p:sp>
      <p:sp>
        <p:nvSpPr>
          <p:cNvPr id="9" name="Text 7"/>
          <p:cNvSpPr txBox="1"/>
          <p:nvPr/>
        </p:nvSpPr>
        <p:spPr>
          <a:xfrm>
            <a:off x="3090672" y="1783080"/>
            <a:ext cx="1645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→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255264" y="1783080"/>
            <a:ext cx="1188720" cy="566928"/>
          </a:xfrm>
          <a:prstGeom prst="roundRect">
            <a:avLst>
              <a:gd name="adj" fmla="val 11290"/>
            </a:avLst>
          </a:prstGeom>
          <a:solidFill>
            <a:srgbClr val="EFE9F3"/>
          </a:solidFill>
          <a:ln w="9525">
            <a:solidFill>
              <a:srgbClr val="DCD6E2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3255264" y="1783080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S(7,8,18)</a:t>
            </a:r>
            <a:endParaRPr lang="en-US" sz="1150" dirty="0"/>
          </a:p>
        </p:txBody>
      </p:sp>
      <p:sp>
        <p:nvSpPr>
          <p:cNvPr id="12" name="Text 10"/>
          <p:cNvSpPr txBox="1"/>
          <p:nvPr/>
        </p:nvSpPr>
        <p:spPr>
          <a:xfrm>
            <a:off x="4443984" y="1783080"/>
            <a:ext cx="1645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→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608576" y="1783080"/>
            <a:ext cx="1188720" cy="566928"/>
          </a:xfrm>
          <a:prstGeom prst="roundRect">
            <a:avLst>
              <a:gd name="adj" fmla="val 11290"/>
            </a:avLst>
          </a:prstGeom>
          <a:solidFill>
            <a:srgbClr val="EFE9F3"/>
          </a:solidFill>
          <a:ln w="9525">
            <a:solidFill>
              <a:srgbClr val="DCD6E2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4608576" y="1783080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S(6,7,17)</a:t>
            </a:r>
            <a:endParaRPr lang="en-US" sz="1150" dirty="0"/>
          </a:p>
        </p:txBody>
      </p:sp>
      <p:sp>
        <p:nvSpPr>
          <p:cNvPr id="15" name="Text 13"/>
          <p:cNvSpPr txBox="1"/>
          <p:nvPr/>
        </p:nvSpPr>
        <p:spPr>
          <a:xfrm>
            <a:off x="5797296" y="1783080"/>
            <a:ext cx="1645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→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961888" y="1783080"/>
            <a:ext cx="1188720" cy="566928"/>
          </a:xfrm>
          <a:prstGeom prst="roundRect">
            <a:avLst>
              <a:gd name="adj" fmla="val 11290"/>
            </a:avLst>
          </a:prstGeom>
          <a:solidFill>
            <a:srgbClr val="EFE9F3"/>
          </a:solidFill>
          <a:ln w="9525">
            <a:solidFill>
              <a:srgbClr val="DCD6E2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5961888" y="1783080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S(5,6,16)</a:t>
            </a:r>
            <a:endParaRPr lang="en-US" sz="1150" dirty="0"/>
          </a:p>
        </p:txBody>
      </p:sp>
      <p:sp>
        <p:nvSpPr>
          <p:cNvPr id="18" name="Text 16"/>
          <p:cNvSpPr txBox="1"/>
          <p:nvPr/>
        </p:nvSpPr>
        <p:spPr>
          <a:xfrm>
            <a:off x="7150608" y="1783080"/>
            <a:ext cx="1645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→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7315200" y="1783080"/>
            <a:ext cx="1188720" cy="566928"/>
          </a:xfrm>
          <a:prstGeom prst="roundRect">
            <a:avLst>
              <a:gd name="adj" fmla="val 11290"/>
            </a:avLst>
          </a:prstGeom>
          <a:solidFill>
            <a:srgbClr val="B0506B"/>
          </a:solidFill>
          <a:ln w="9525">
            <a:solidFill>
              <a:srgbClr val="B0506B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7315200" y="1783080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S(4,5,15)</a:t>
            </a:r>
            <a:endParaRPr lang="en-US" sz="1150" dirty="0"/>
          </a:p>
        </p:txBody>
      </p:sp>
      <p:sp>
        <p:nvSpPr>
          <p:cNvPr id="21" name="Text 19"/>
          <p:cNvSpPr txBox="1"/>
          <p:nvPr/>
        </p:nvSpPr>
        <p:spPr>
          <a:xfrm>
            <a:off x="7296912" y="248716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B050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↑ これは存在しないことが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B050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　 証明済み</a:t>
            </a:r>
            <a:endParaRPr lang="en-US" sz="1050" dirty="0"/>
          </a:p>
        </p:txBody>
      </p:sp>
      <p:sp>
        <p:nvSpPr>
          <p:cNvPr id="22" name="Text 20"/>
          <p:cNvSpPr txBox="1"/>
          <p:nvPr/>
        </p:nvSpPr>
        <p:spPr>
          <a:xfrm>
            <a:off x="566928" y="2999232"/>
            <a:ext cx="80101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だから一番左も存在しない → k = 10 は「できない」で決着。</a:t>
            </a:r>
            <a:endParaRPr lang="en-US" sz="1400" dirty="0"/>
          </a:p>
        </p:txBody>
      </p:sp>
      <p:sp>
        <p:nvSpPr>
          <p:cNvPr id="23" name="Text 21"/>
          <p:cNvSpPr txBox="1"/>
          <p:nvPr/>
        </p:nvSpPr>
        <p:spPr>
          <a:xfrm>
            <a:off x="566928" y="3310128"/>
            <a:ext cx="801014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同じ論法を k = 12 に使うと S(4,5,17) に行き着く。これも存在しないことが 2008 年に証明されている（Östergård–Pottonen）。よって k = 12 も決着。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548640" y="4206240"/>
            <a:ext cx="8046720" cy="457200"/>
          </a:xfrm>
          <a:prstGeom prst="roundRect">
            <a:avLst>
              <a:gd name="adj" fmla="val 12000"/>
            </a:avLst>
          </a:prstGeom>
          <a:solidFill>
            <a:srgbClr val="241C2E"/>
          </a:solidFill>
          <a:ln w="9525">
            <a:solidFill>
              <a:srgbClr val="241C2E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548640" y="420624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未解決の最小ケースが k = 10 から k = 16 へ移動</a:t>
            </a:r>
            <a:endParaRPr lang="en-US" sz="14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いまの地図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9264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 ごとの決着状況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566928" y="1572768"/>
            <a:ext cx="585216" cy="585216"/>
          </a:xfrm>
          <a:prstGeom prst="roundRect">
            <a:avLst>
              <a:gd name="adj" fmla="val 12500"/>
            </a:avLst>
          </a:prstGeom>
          <a:solidFill>
            <a:srgbClr val="2E7D6E"/>
          </a:solidFill>
          <a:ln w="6350">
            <a:solidFill>
              <a:srgbClr val="2E7D6E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566928" y="1572768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1239012" y="1572768"/>
            <a:ext cx="585216" cy="585216"/>
          </a:xfrm>
          <a:prstGeom prst="roundRect">
            <a:avLst>
              <a:gd name="adj" fmla="val 12500"/>
            </a:avLst>
          </a:prstGeom>
          <a:solidFill>
            <a:srgbClr val="CFC9D6"/>
          </a:solidFill>
          <a:ln w="6350">
            <a:solidFill>
              <a:srgbClr val="CFC9D6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1239012" y="1572768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1911096" y="1572768"/>
            <a:ext cx="585216" cy="585216"/>
          </a:xfrm>
          <a:prstGeom prst="roundRect">
            <a:avLst>
              <a:gd name="adj" fmla="val 12500"/>
            </a:avLst>
          </a:prstGeom>
          <a:solidFill>
            <a:srgbClr val="5B3A70"/>
          </a:solidFill>
          <a:ln w="6350">
            <a:solidFill>
              <a:srgbClr val="5B3A70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1911096" y="1572768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2583180" y="1572768"/>
            <a:ext cx="585216" cy="585216"/>
          </a:xfrm>
          <a:prstGeom prst="roundRect">
            <a:avLst>
              <a:gd name="adj" fmla="val 12500"/>
            </a:avLst>
          </a:prstGeom>
          <a:solidFill>
            <a:srgbClr val="CFC9D6"/>
          </a:solidFill>
          <a:ln w="6350">
            <a:solidFill>
              <a:srgbClr val="CFC9D6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2583180" y="1572768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3255264" y="1572768"/>
            <a:ext cx="585216" cy="585216"/>
          </a:xfrm>
          <a:prstGeom prst="roundRect">
            <a:avLst>
              <a:gd name="adj" fmla="val 12500"/>
            </a:avLst>
          </a:prstGeom>
          <a:solidFill>
            <a:srgbClr val="5B3A70"/>
          </a:solidFill>
          <a:ln w="6350">
            <a:solidFill>
              <a:srgbClr val="5B3A70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3255264" y="1572768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6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3927348" y="1572768"/>
            <a:ext cx="585216" cy="585216"/>
          </a:xfrm>
          <a:prstGeom prst="roundRect">
            <a:avLst>
              <a:gd name="adj" fmla="val 12500"/>
            </a:avLst>
          </a:prstGeom>
          <a:solidFill>
            <a:srgbClr val="CFC9D6"/>
          </a:solidFill>
          <a:ln w="6350">
            <a:solidFill>
              <a:srgbClr val="CFC9D6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3927348" y="1572768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7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4599432" y="1572768"/>
            <a:ext cx="585216" cy="585216"/>
          </a:xfrm>
          <a:prstGeom prst="roundRect">
            <a:avLst>
              <a:gd name="adj" fmla="val 12500"/>
            </a:avLst>
          </a:prstGeom>
          <a:solidFill>
            <a:srgbClr val="CFC9D6"/>
          </a:solidFill>
          <a:ln w="6350">
            <a:solidFill>
              <a:srgbClr val="CFC9D6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4599432" y="1572768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8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5271516" y="1572768"/>
            <a:ext cx="585216" cy="585216"/>
          </a:xfrm>
          <a:prstGeom prst="roundRect">
            <a:avLst>
              <a:gd name="adj" fmla="val 12500"/>
            </a:avLst>
          </a:prstGeom>
          <a:solidFill>
            <a:srgbClr val="CFC9D6"/>
          </a:solidFill>
          <a:ln w="6350">
            <a:solidFill>
              <a:srgbClr val="CFC9D6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5271516" y="1572768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9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5943600" y="1572768"/>
            <a:ext cx="585216" cy="585216"/>
          </a:xfrm>
          <a:prstGeom prst="roundRect">
            <a:avLst>
              <a:gd name="adj" fmla="val 12500"/>
            </a:avLst>
          </a:prstGeom>
          <a:solidFill>
            <a:srgbClr val="B0506B"/>
          </a:solidFill>
          <a:ln w="6350">
            <a:solidFill>
              <a:srgbClr val="B0506B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5943600" y="1572768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10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6615684" y="1572768"/>
            <a:ext cx="585216" cy="585216"/>
          </a:xfrm>
          <a:prstGeom prst="roundRect">
            <a:avLst>
              <a:gd name="adj" fmla="val 12500"/>
            </a:avLst>
          </a:prstGeom>
          <a:solidFill>
            <a:srgbClr val="CFC9D6"/>
          </a:solidFill>
          <a:ln w="6350">
            <a:solidFill>
              <a:srgbClr val="CFC9D6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6615684" y="1572768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11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7287768" y="1572768"/>
            <a:ext cx="585216" cy="585216"/>
          </a:xfrm>
          <a:prstGeom prst="roundRect">
            <a:avLst>
              <a:gd name="adj" fmla="val 12500"/>
            </a:avLst>
          </a:prstGeom>
          <a:solidFill>
            <a:srgbClr val="B0506B"/>
          </a:solidFill>
          <a:ln w="6350">
            <a:solidFill>
              <a:srgbClr val="B0506B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7287768" y="1572768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12</a:t>
            </a:r>
            <a:endParaRPr lang="en-US" sz="1500" dirty="0"/>
          </a:p>
        </p:txBody>
      </p:sp>
      <p:sp>
        <p:nvSpPr>
          <p:cNvPr id="26" name="Shape 24"/>
          <p:cNvSpPr/>
          <p:nvPr/>
        </p:nvSpPr>
        <p:spPr>
          <a:xfrm>
            <a:off x="7959852" y="1572768"/>
            <a:ext cx="585216" cy="585216"/>
          </a:xfrm>
          <a:prstGeom prst="roundRect">
            <a:avLst>
              <a:gd name="adj" fmla="val 12500"/>
            </a:avLst>
          </a:prstGeom>
          <a:solidFill>
            <a:srgbClr val="CFC9D6"/>
          </a:solidFill>
          <a:ln w="6350">
            <a:solidFill>
              <a:srgbClr val="CFC9D6"/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7959852" y="1572768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13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566928" y="2286000"/>
            <a:ext cx="585216" cy="585216"/>
          </a:xfrm>
          <a:prstGeom prst="roundRect">
            <a:avLst>
              <a:gd name="adj" fmla="val 12500"/>
            </a:avLst>
          </a:prstGeom>
          <a:solidFill>
            <a:srgbClr val="CFC9D6"/>
          </a:solidFill>
          <a:ln w="6350">
            <a:solidFill>
              <a:srgbClr val="CFC9D6"/>
            </a:solidFill>
            <a:prstDash val="solid"/>
          </a:ln>
        </p:spPr>
      </p:sp>
      <p:sp>
        <p:nvSpPr>
          <p:cNvPr id="29" name="Text 27"/>
          <p:cNvSpPr txBox="1"/>
          <p:nvPr/>
        </p:nvSpPr>
        <p:spPr>
          <a:xfrm>
            <a:off x="566928" y="2286000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14</a:t>
            </a:r>
            <a:endParaRPr lang="en-US" sz="1500" dirty="0"/>
          </a:p>
        </p:txBody>
      </p:sp>
      <p:sp>
        <p:nvSpPr>
          <p:cNvPr id="30" name="Shape 28"/>
          <p:cNvSpPr/>
          <p:nvPr/>
        </p:nvSpPr>
        <p:spPr>
          <a:xfrm>
            <a:off x="1239012" y="2286000"/>
            <a:ext cx="585216" cy="585216"/>
          </a:xfrm>
          <a:prstGeom prst="roundRect">
            <a:avLst>
              <a:gd name="adj" fmla="val 12500"/>
            </a:avLst>
          </a:prstGeom>
          <a:solidFill>
            <a:srgbClr val="CFC9D6"/>
          </a:solidFill>
          <a:ln w="6350">
            <a:solidFill>
              <a:srgbClr val="CFC9D6"/>
            </a:solidFill>
            <a:prstDash val="solid"/>
          </a:ln>
        </p:spPr>
      </p:sp>
      <p:sp>
        <p:nvSpPr>
          <p:cNvPr id="31" name="Text 29"/>
          <p:cNvSpPr txBox="1"/>
          <p:nvPr/>
        </p:nvSpPr>
        <p:spPr>
          <a:xfrm>
            <a:off x="1239012" y="2286000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15</a:t>
            </a:r>
            <a:endParaRPr lang="en-US" sz="1500" dirty="0"/>
          </a:p>
        </p:txBody>
      </p:sp>
      <p:sp>
        <p:nvSpPr>
          <p:cNvPr id="32" name="Shape 30"/>
          <p:cNvSpPr/>
          <p:nvPr/>
        </p:nvSpPr>
        <p:spPr>
          <a:xfrm>
            <a:off x="1911096" y="2286000"/>
            <a:ext cx="585216" cy="585216"/>
          </a:xfrm>
          <a:prstGeom prst="roundRect">
            <a:avLst>
              <a:gd name="adj" fmla="val 12500"/>
            </a:avLst>
          </a:prstGeom>
          <a:solidFill>
            <a:srgbClr val="A96A1E"/>
          </a:solidFill>
          <a:ln w="6350">
            <a:solidFill>
              <a:srgbClr val="A96A1E"/>
            </a:solidFill>
            <a:prstDash val="solid"/>
          </a:ln>
        </p:spPr>
      </p:sp>
      <p:sp>
        <p:nvSpPr>
          <p:cNvPr id="33" name="Text 31"/>
          <p:cNvSpPr txBox="1"/>
          <p:nvPr/>
        </p:nvSpPr>
        <p:spPr>
          <a:xfrm>
            <a:off x="1911096" y="2286000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16</a:t>
            </a:r>
            <a:endParaRPr lang="en-US" sz="1500" dirty="0"/>
          </a:p>
        </p:txBody>
      </p:sp>
      <p:sp>
        <p:nvSpPr>
          <p:cNvPr id="34" name="Shape 32"/>
          <p:cNvSpPr/>
          <p:nvPr/>
        </p:nvSpPr>
        <p:spPr>
          <a:xfrm>
            <a:off x="2583180" y="2286000"/>
            <a:ext cx="585216" cy="585216"/>
          </a:xfrm>
          <a:prstGeom prst="roundRect">
            <a:avLst>
              <a:gd name="adj" fmla="val 12500"/>
            </a:avLst>
          </a:prstGeom>
          <a:solidFill>
            <a:srgbClr val="CFC9D6"/>
          </a:solidFill>
          <a:ln w="6350">
            <a:solidFill>
              <a:srgbClr val="CFC9D6"/>
            </a:solidFill>
            <a:prstDash val="solid"/>
          </a:ln>
        </p:spPr>
      </p:sp>
      <p:sp>
        <p:nvSpPr>
          <p:cNvPr id="35" name="Text 33"/>
          <p:cNvSpPr txBox="1"/>
          <p:nvPr/>
        </p:nvSpPr>
        <p:spPr>
          <a:xfrm>
            <a:off x="2583180" y="2286000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17</a:t>
            </a:r>
            <a:endParaRPr lang="en-US" sz="1500" dirty="0"/>
          </a:p>
        </p:txBody>
      </p:sp>
      <p:sp>
        <p:nvSpPr>
          <p:cNvPr id="36" name="Shape 34"/>
          <p:cNvSpPr/>
          <p:nvPr/>
        </p:nvSpPr>
        <p:spPr>
          <a:xfrm>
            <a:off x="3255264" y="2286000"/>
            <a:ext cx="585216" cy="585216"/>
          </a:xfrm>
          <a:prstGeom prst="roundRect">
            <a:avLst>
              <a:gd name="adj" fmla="val 12500"/>
            </a:avLst>
          </a:prstGeom>
          <a:solidFill>
            <a:srgbClr val="A96A1E"/>
          </a:solidFill>
          <a:ln w="6350">
            <a:solidFill>
              <a:srgbClr val="A96A1E"/>
            </a:solidFill>
            <a:prstDash val="solid"/>
          </a:ln>
        </p:spPr>
      </p:sp>
      <p:sp>
        <p:nvSpPr>
          <p:cNvPr id="37" name="Text 35"/>
          <p:cNvSpPr txBox="1"/>
          <p:nvPr/>
        </p:nvSpPr>
        <p:spPr>
          <a:xfrm>
            <a:off x="3255264" y="2286000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18</a:t>
            </a:r>
            <a:endParaRPr lang="en-US" sz="1500" dirty="0"/>
          </a:p>
        </p:txBody>
      </p:sp>
      <p:sp>
        <p:nvSpPr>
          <p:cNvPr id="38" name="Shape 36"/>
          <p:cNvSpPr/>
          <p:nvPr/>
        </p:nvSpPr>
        <p:spPr>
          <a:xfrm>
            <a:off x="3927348" y="2286000"/>
            <a:ext cx="585216" cy="585216"/>
          </a:xfrm>
          <a:prstGeom prst="roundRect">
            <a:avLst>
              <a:gd name="adj" fmla="val 12500"/>
            </a:avLst>
          </a:prstGeom>
          <a:solidFill>
            <a:srgbClr val="CFC9D6"/>
          </a:solidFill>
          <a:ln w="6350">
            <a:solidFill>
              <a:srgbClr val="CFC9D6"/>
            </a:solidFill>
            <a:prstDash val="solid"/>
          </a:ln>
        </p:spPr>
      </p:sp>
      <p:sp>
        <p:nvSpPr>
          <p:cNvPr id="39" name="Text 37"/>
          <p:cNvSpPr txBox="1"/>
          <p:nvPr/>
        </p:nvSpPr>
        <p:spPr>
          <a:xfrm>
            <a:off x="3927348" y="2286000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19</a:t>
            </a:r>
            <a:endParaRPr lang="en-US" sz="1500" dirty="0"/>
          </a:p>
        </p:txBody>
      </p:sp>
      <p:sp>
        <p:nvSpPr>
          <p:cNvPr id="40" name="Shape 38"/>
          <p:cNvSpPr/>
          <p:nvPr/>
        </p:nvSpPr>
        <p:spPr>
          <a:xfrm>
            <a:off x="4599432" y="2286000"/>
            <a:ext cx="585216" cy="585216"/>
          </a:xfrm>
          <a:prstGeom prst="roundRect">
            <a:avLst>
              <a:gd name="adj" fmla="val 12500"/>
            </a:avLst>
          </a:prstGeom>
          <a:solidFill>
            <a:srgbClr val="CFC9D6"/>
          </a:solidFill>
          <a:ln w="6350">
            <a:solidFill>
              <a:srgbClr val="CFC9D6"/>
            </a:solidFill>
            <a:prstDash val="solid"/>
          </a:ln>
        </p:spPr>
      </p:sp>
      <p:sp>
        <p:nvSpPr>
          <p:cNvPr id="41" name="Text 39"/>
          <p:cNvSpPr txBox="1"/>
          <p:nvPr/>
        </p:nvSpPr>
        <p:spPr>
          <a:xfrm>
            <a:off x="4599432" y="2286000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20</a:t>
            </a:r>
            <a:endParaRPr lang="en-US" sz="1500" dirty="0"/>
          </a:p>
        </p:txBody>
      </p:sp>
      <p:sp>
        <p:nvSpPr>
          <p:cNvPr id="42" name="Shape 40"/>
          <p:cNvSpPr/>
          <p:nvPr/>
        </p:nvSpPr>
        <p:spPr>
          <a:xfrm>
            <a:off x="5271516" y="2286000"/>
            <a:ext cx="585216" cy="585216"/>
          </a:xfrm>
          <a:prstGeom prst="roundRect">
            <a:avLst>
              <a:gd name="adj" fmla="val 12500"/>
            </a:avLst>
          </a:prstGeom>
          <a:solidFill>
            <a:srgbClr val="CFC9D6"/>
          </a:solidFill>
          <a:ln w="6350">
            <a:solidFill>
              <a:srgbClr val="CFC9D6"/>
            </a:solidFill>
            <a:prstDash val="solid"/>
          </a:ln>
        </p:spPr>
      </p:sp>
      <p:sp>
        <p:nvSpPr>
          <p:cNvPr id="43" name="Text 41"/>
          <p:cNvSpPr txBox="1"/>
          <p:nvPr/>
        </p:nvSpPr>
        <p:spPr>
          <a:xfrm>
            <a:off x="5271516" y="2286000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21</a:t>
            </a:r>
            <a:endParaRPr lang="en-US" sz="1500" dirty="0"/>
          </a:p>
        </p:txBody>
      </p:sp>
      <p:sp>
        <p:nvSpPr>
          <p:cNvPr id="44" name="Shape 42"/>
          <p:cNvSpPr/>
          <p:nvPr/>
        </p:nvSpPr>
        <p:spPr>
          <a:xfrm>
            <a:off x="5943600" y="2286000"/>
            <a:ext cx="585216" cy="585216"/>
          </a:xfrm>
          <a:prstGeom prst="roundRect">
            <a:avLst>
              <a:gd name="adj" fmla="val 12500"/>
            </a:avLst>
          </a:prstGeom>
          <a:solidFill>
            <a:srgbClr val="A96A1E"/>
          </a:solidFill>
          <a:ln w="6350">
            <a:solidFill>
              <a:srgbClr val="A96A1E"/>
            </a:solidFill>
            <a:prstDash val="solid"/>
          </a:ln>
        </p:spPr>
      </p:sp>
      <p:sp>
        <p:nvSpPr>
          <p:cNvPr id="45" name="Text 43"/>
          <p:cNvSpPr txBox="1"/>
          <p:nvPr/>
        </p:nvSpPr>
        <p:spPr>
          <a:xfrm>
            <a:off x="5943600" y="2286000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22</a:t>
            </a:r>
            <a:endParaRPr lang="en-US" sz="1500" dirty="0"/>
          </a:p>
        </p:txBody>
      </p:sp>
      <p:sp>
        <p:nvSpPr>
          <p:cNvPr id="46" name="Shape 44"/>
          <p:cNvSpPr/>
          <p:nvPr/>
        </p:nvSpPr>
        <p:spPr>
          <a:xfrm>
            <a:off x="6615684" y="2286000"/>
            <a:ext cx="585216" cy="585216"/>
          </a:xfrm>
          <a:prstGeom prst="roundRect">
            <a:avLst>
              <a:gd name="adj" fmla="val 12500"/>
            </a:avLst>
          </a:prstGeom>
          <a:solidFill>
            <a:srgbClr val="CFC9D6"/>
          </a:solidFill>
          <a:ln w="6350">
            <a:solidFill>
              <a:srgbClr val="CFC9D6"/>
            </a:solidFill>
            <a:prstDash val="solid"/>
          </a:ln>
        </p:spPr>
      </p:sp>
      <p:sp>
        <p:nvSpPr>
          <p:cNvPr id="47" name="Text 45"/>
          <p:cNvSpPr txBox="1"/>
          <p:nvPr/>
        </p:nvSpPr>
        <p:spPr>
          <a:xfrm>
            <a:off x="6615684" y="2286000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23</a:t>
            </a:r>
            <a:endParaRPr lang="en-US" sz="1500" dirty="0"/>
          </a:p>
        </p:txBody>
      </p:sp>
      <p:sp>
        <p:nvSpPr>
          <p:cNvPr id="48" name="Shape 46"/>
          <p:cNvSpPr/>
          <p:nvPr/>
        </p:nvSpPr>
        <p:spPr>
          <a:xfrm>
            <a:off x="7287768" y="2286000"/>
            <a:ext cx="585216" cy="585216"/>
          </a:xfrm>
          <a:prstGeom prst="roundRect">
            <a:avLst>
              <a:gd name="adj" fmla="val 12500"/>
            </a:avLst>
          </a:prstGeom>
          <a:solidFill>
            <a:srgbClr val="CFC9D6"/>
          </a:solidFill>
          <a:ln w="6350">
            <a:solidFill>
              <a:srgbClr val="CFC9D6"/>
            </a:solidFill>
            <a:prstDash val="solid"/>
          </a:ln>
        </p:spPr>
      </p:sp>
      <p:sp>
        <p:nvSpPr>
          <p:cNvPr id="49" name="Text 47"/>
          <p:cNvSpPr txBox="1"/>
          <p:nvPr/>
        </p:nvSpPr>
        <p:spPr>
          <a:xfrm>
            <a:off x="7287768" y="2286000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24</a:t>
            </a:r>
            <a:endParaRPr lang="en-US" sz="1500" dirty="0"/>
          </a:p>
        </p:txBody>
      </p:sp>
      <p:sp>
        <p:nvSpPr>
          <p:cNvPr id="50" name="Shape 48"/>
          <p:cNvSpPr/>
          <p:nvPr/>
        </p:nvSpPr>
        <p:spPr>
          <a:xfrm>
            <a:off x="566928" y="3246120"/>
            <a:ext cx="182880" cy="182880"/>
          </a:xfrm>
          <a:prstGeom prst="ellipse">
            <a:avLst/>
          </a:prstGeom>
          <a:solidFill>
            <a:srgbClr val="2E7D6E"/>
          </a:solidFill>
          <a:ln/>
        </p:spPr>
      </p:sp>
      <p:sp>
        <p:nvSpPr>
          <p:cNvPr id="51" name="Text 49"/>
          <p:cNvSpPr txBox="1"/>
          <p:nvPr/>
        </p:nvSpPr>
        <p:spPr>
          <a:xfrm>
            <a:off x="822960" y="320040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できる</a:t>
            </a:r>
            <a:endParaRPr lang="en-US" sz="1000" dirty="0"/>
          </a:p>
        </p:txBody>
      </p:sp>
      <p:sp>
        <p:nvSpPr>
          <p:cNvPr id="52" name="Shape 50"/>
          <p:cNvSpPr/>
          <p:nvPr/>
        </p:nvSpPr>
        <p:spPr>
          <a:xfrm>
            <a:off x="2231136" y="3246120"/>
            <a:ext cx="182880" cy="182880"/>
          </a:xfrm>
          <a:prstGeom prst="ellipse">
            <a:avLst/>
          </a:prstGeom>
          <a:solidFill>
            <a:srgbClr val="CFC9D6"/>
          </a:solidFill>
          <a:ln/>
        </p:spPr>
      </p:sp>
      <p:sp>
        <p:nvSpPr>
          <p:cNvPr id="53" name="Text 51"/>
          <p:cNvSpPr txBox="1"/>
          <p:nvPr/>
        </p:nvSpPr>
        <p:spPr>
          <a:xfrm>
            <a:off x="2487168" y="320040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理由A で除外</a:t>
            </a:r>
            <a:endParaRPr lang="en-US" sz="1000" dirty="0"/>
          </a:p>
        </p:txBody>
      </p:sp>
      <p:sp>
        <p:nvSpPr>
          <p:cNvPr id="54" name="Shape 52"/>
          <p:cNvSpPr/>
          <p:nvPr/>
        </p:nvSpPr>
        <p:spPr>
          <a:xfrm>
            <a:off x="3895344" y="3246120"/>
            <a:ext cx="182880" cy="182880"/>
          </a:xfrm>
          <a:prstGeom prst="ellipse">
            <a:avLst/>
          </a:prstGeom>
          <a:solidFill>
            <a:srgbClr val="5B3A70"/>
          </a:solidFill>
          <a:ln/>
        </p:spPr>
      </p:sp>
      <p:sp>
        <p:nvSpPr>
          <p:cNvPr id="55" name="Text 53"/>
          <p:cNvSpPr txBox="1"/>
          <p:nvPr/>
        </p:nvSpPr>
        <p:spPr>
          <a:xfrm>
            <a:off x="4151376" y="320040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理由C で除外</a:t>
            </a:r>
            <a:endParaRPr lang="en-US" sz="1000" dirty="0"/>
          </a:p>
        </p:txBody>
      </p:sp>
      <p:sp>
        <p:nvSpPr>
          <p:cNvPr id="56" name="Shape 54"/>
          <p:cNvSpPr/>
          <p:nvPr/>
        </p:nvSpPr>
        <p:spPr>
          <a:xfrm>
            <a:off x="5559552" y="3246120"/>
            <a:ext cx="182880" cy="182880"/>
          </a:xfrm>
          <a:prstGeom prst="ellipse">
            <a:avLst/>
          </a:prstGeom>
          <a:solidFill>
            <a:srgbClr val="B0506B"/>
          </a:solidFill>
          <a:ln/>
        </p:spPr>
      </p:sp>
      <p:sp>
        <p:nvSpPr>
          <p:cNvPr id="57" name="Text 55"/>
          <p:cNvSpPr txBox="1"/>
          <p:nvPr/>
        </p:nvSpPr>
        <p:spPr>
          <a:xfrm>
            <a:off x="5815584" y="320040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今回 決着（理由B）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7223760" y="3246120"/>
            <a:ext cx="182880" cy="182880"/>
          </a:xfrm>
          <a:prstGeom prst="ellipse">
            <a:avLst/>
          </a:prstGeom>
          <a:solidFill>
            <a:srgbClr val="A96A1E"/>
          </a:solidFill>
          <a:ln/>
        </p:spPr>
      </p:sp>
      <p:sp>
        <p:nvSpPr>
          <p:cNvPr id="59" name="Text 57"/>
          <p:cNvSpPr txBox="1"/>
          <p:nvPr/>
        </p:nvSpPr>
        <p:spPr>
          <a:xfrm>
            <a:off x="7479792" y="320040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まだ未解決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548640" y="3703320"/>
            <a:ext cx="8046720" cy="914400"/>
          </a:xfrm>
          <a:prstGeom prst="roundRect">
            <a:avLst>
              <a:gd name="adj" fmla="val 6000"/>
            </a:avLst>
          </a:prstGeom>
          <a:solidFill>
            <a:srgbClr val="EFE9F3"/>
          </a:solidFill>
          <a:ln w="9525">
            <a:solidFill>
              <a:srgbClr val="EFE9F3"/>
            </a:solidFill>
            <a:prstDash val="solid"/>
          </a:ln>
        </p:spPr>
      </p:sp>
      <p:sp>
        <p:nvSpPr>
          <p:cNvPr id="61" name="Text 59"/>
          <p:cNvSpPr txBox="1"/>
          <p:nvPr/>
        </p:nvSpPr>
        <p:spPr>
          <a:xfrm>
            <a:off x="822960" y="3886200"/>
            <a:ext cx="7498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残る未解決は k = 16, 18, 22, …。最小の k = 16 は「S(4,5,21) が存在するか」という、1970年代から開いたままの設計理論の難問に直結している。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発見③ 中身の構造が見えた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9264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既知の事実の組み合わせではなく、自分で証明した定理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566928" y="1408176"/>
            <a:ext cx="310896" cy="310896"/>
          </a:xfrm>
          <a:prstGeom prst="ellipse">
            <a:avLst/>
          </a:prstGeom>
          <a:solidFill>
            <a:srgbClr val="5B3A70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566928" y="140817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1024128" y="1371600"/>
            <a:ext cx="7589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おまけの性質がタダで付く</a:t>
            </a:r>
            <a:endParaRPr lang="en-US" sz="1450" dirty="0"/>
          </a:p>
        </p:txBody>
      </p:sp>
      <p:sp>
        <p:nvSpPr>
          <p:cNvPr id="7" name="Text 5"/>
          <p:cNvSpPr txBox="1"/>
          <p:nvPr/>
        </p:nvSpPr>
        <p:spPr>
          <a:xfrm>
            <a:off x="1024128" y="1664208"/>
            <a:ext cx="7589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「もれなく・だぶりなく」を片側で守ると、反対側も自動的に守られる。要求していない性質が勝手に成立する。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66928" y="2368296"/>
            <a:ext cx="310896" cy="310896"/>
          </a:xfrm>
          <a:prstGeom prst="ellipse">
            <a:avLst/>
          </a:prstGeom>
          <a:solidFill>
            <a:srgbClr val="2E7D6E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566928" y="236829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1024128" y="2331720"/>
            <a:ext cx="7589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 が偶数なら鏡写し</a:t>
            </a:r>
            <a:endParaRPr lang="en-US" sz="1450" dirty="0"/>
          </a:p>
        </p:txBody>
      </p:sp>
      <p:sp>
        <p:nvSpPr>
          <p:cNvPr id="11" name="Text 9"/>
          <p:cNvSpPr txBox="1"/>
          <p:nvPr/>
        </p:nvSpPr>
        <p:spPr>
          <a:xfrm>
            <a:off x="1024128" y="2624328"/>
            <a:ext cx="7589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選んだ組と、選ばなかった残り。その両方が同じ並べ方に入る（自己補的）。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66928" y="3328416"/>
            <a:ext cx="310896" cy="310896"/>
          </a:xfrm>
          <a:prstGeom prst="ellipse">
            <a:avLst/>
          </a:prstGeom>
          <a:solidFill>
            <a:srgbClr val="A96A1E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66928" y="332841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12"/>
          <p:cNvSpPr txBox="1"/>
          <p:nvPr/>
        </p:nvSpPr>
        <p:spPr>
          <a:xfrm>
            <a:off x="1024128" y="3291840"/>
            <a:ext cx="7589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2つ並べたときの重なり方は一通り</a:t>
            </a:r>
            <a:endParaRPr lang="en-US" sz="1450" dirty="0"/>
          </a:p>
        </p:txBody>
      </p:sp>
      <p:sp>
        <p:nvSpPr>
          <p:cNvPr id="15" name="Text 13"/>
          <p:cNvSpPr txBox="1"/>
          <p:nvPr/>
        </p:nvSpPr>
        <p:spPr>
          <a:xfrm>
            <a:off x="1024128" y="3584448"/>
            <a:ext cx="7589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互いに素な2つの系がどう重なるかは k だけで完全に決まり、しかもどのブロックから見ても同じ。</a:t>
            </a:r>
            <a:endParaRPr lang="en-US" sz="1250" dirty="0"/>
          </a:p>
        </p:txBody>
      </p:sp>
      <p:sp>
        <p:nvSpPr>
          <p:cNvPr id="16" name="Text 14"/>
          <p:cNvSpPr txBox="1"/>
          <p:nvPr/>
        </p:nvSpPr>
        <p:spPr>
          <a:xfrm>
            <a:off x="566928" y="4242816"/>
            <a:ext cx="801014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B3A7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おまけ：これらの数が整数になる条件を調べると、また「k+1 が素数」が出てくる。別の道から同じ条件に戻ってきた。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発見④ 三角形が一つもなかった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9264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例③で見た「2つが限界」は、どうやら全部で起きている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1691640" y="1764792"/>
            <a:ext cx="-658368" cy="1042416"/>
          </a:xfrm>
          <a:prstGeom prst="line">
            <a:avLst/>
          </a:prstGeom>
          <a:noFill/>
          <a:ln w="25400">
            <a:solidFill>
              <a:srgbClr val="2E7D6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691640" y="1764792"/>
            <a:ext cx="658368" cy="1042416"/>
          </a:xfrm>
          <a:prstGeom prst="line">
            <a:avLst/>
          </a:prstGeom>
          <a:noFill/>
          <a:ln w="25400">
            <a:solidFill>
              <a:srgbClr val="2E7D6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96696" y="2807208"/>
            <a:ext cx="1371600" cy="914"/>
          </a:xfrm>
          <a:prstGeom prst="line">
            <a:avLst/>
          </a:prstGeom>
          <a:noFill/>
          <a:ln w="25400">
            <a:solidFill>
              <a:srgbClr val="B0506B"/>
            </a:solidFill>
            <a:prstDash val="dash"/>
          </a:ln>
        </p:spPr>
      </p:sp>
      <p:sp>
        <p:nvSpPr>
          <p:cNvPr id="7" name="Shape 5"/>
          <p:cNvSpPr/>
          <p:nvPr/>
        </p:nvSpPr>
        <p:spPr>
          <a:xfrm>
            <a:off x="1554480" y="1627632"/>
            <a:ext cx="274320" cy="274320"/>
          </a:xfrm>
          <a:prstGeom prst="ellipse">
            <a:avLst/>
          </a:prstGeom>
          <a:solidFill>
            <a:srgbClr val="5B3A70"/>
          </a:solidFill>
          <a:ln/>
        </p:spPr>
      </p:sp>
      <p:sp>
        <p:nvSpPr>
          <p:cNvPr id="8" name="Shape 6"/>
          <p:cNvSpPr/>
          <p:nvPr/>
        </p:nvSpPr>
        <p:spPr>
          <a:xfrm>
            <a:off x="896112" y="2670048"/>
            <a:ext cx="274320" cy="274320"/>
          </a:xfrm>
          <a:prstGeom prst="ellipse">
            <a:avLst/>
          </a:prstGeom>
          <a:solidFill>
            <a:srgbClr val="5B3A70"/>
          </a:solidFill>
          <a:ln/>
        </p:spPr>
      </p:sp>
      <p:sp>
        <p:nvSpPr>
          <p:cNvPr id="9" name="Shape 7"/>
          <p:cNvSpPr/>
          <p:nvPr/>
        </p:nvSpPr>
        <p:spPr>
          <a:xfrm>
            <a:off x="2212848" y="2670048"/>
            <a:ext cx="274320" cy="274320"/>
          </a:xfrm>
          <a:prstGeom prst="ellipse">
            <a:avLst/>
          </a:prstGeom>
          <a:solidFill>
            <a:srgbClr val="5B3A70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1508760" y="284378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B050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✕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640080" y="3127248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B050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3つ目は必ず作れない</a:t>
            </a:r>
            <a:endParaRPr lang="en-US" sz="1150" dirty="0"/>
          </a:p>
        </p:txBody>
      </p:sp>
      <p:sp>
        <p:nvSpPr>
          <p:cNvPr id="12" name="Text 10"/>
          <p:cNvSpPr txBox="1"/>
          <p:nvPr/>
        </p:nvSpPr>
        <p:spPr>
          <a:xfrm>
            <a:off x="3200400" y="1517904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すべてのグループを列挙して、互いに素な組を総当たりで探した結果：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3200400" y="1883664"/>
            <a:ext cx="5394960" cy="475488"/>
          </a:xfrm>
          <a:prstGeom prst="roundRect">
            <a:avLst>
              <a:gd name="adj" fmla="val 11538"/>
            </a:avLst>
          </a:prstGeom>
          <a:solidFill>
            <a:srgbClr val="EFE9F3"/>
          </a:solidFill>
          <a:ln w="9525">
            <a:solidFill>
              <a:srgbClr val="EFE9F3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3310128" y="1883664"/>
            <a:ext cx="131673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 = 4</a:t>
            </a:r>
            <a:endParaRPr lang="en-US" sz="1200" dirty="0"/>
          </a:p>
        </p:txBody>
      </p:sp>
      <p:sp>
        <p:nvSpPr>
          <p:cNvPr id="15" name="Text 13"/>
          <p:cNvSpPr txBox="1"/>
          <p:nvPr/>
        </p:nvSpPr>
        <p:spPr>
          <a:xfrm>
            <a:off x="4663440" y="1883664"/>
            <a:ext cx="131673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30 通り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6016752" y="1883664"/>
            <a:ext cx="131673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三角形 0</a:t>
            </a:r>
            <a:endParaRPr lang="en-US" sz="1200" dirty="0"/>
          </a:p>
        </p:txBody>
      </p:sp>
      <p:sp>
        <p:nvSpPr>
          <p:cNvPr id="17" name="Text 15"/>
          <p:cNvSpPr txBox="1"/>
          <p:nvPr/>
        </p:nvSpPr>
        <p:spPr>
          <a:xfrm>
            <a:off x="7370064" y="1883664"/>
            <a:ext cx="131673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50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最大2つ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200400" y="2450592"/>
            <a:ext cx="5394960" cy="475488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3310128" y="2450592"/>
            <a:ext cx="131673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 = 6</a:t>
            </a:r>
            <a:endParaRPr lang="en-US" sz="1200" dirty="0"/>
          </a:p>
        </p:txBody>
      </p:sp>
      <p:sp>
        <p:nvSpPr>
          <p:cNvPr id="20" name="Text 18"/>
          <p:cNvSpPr txBox="1"/>
          <p:nvPr/>
        </p:nvSpPr>
        <p:spPr>
          <a:xfrm>
            <a:off x="4663440" y="2450592"/>
            <a:ext cx="131673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5,040 通り</a:t>
            </a:r>
            <a:endParaRPr lang="en-US" sz="1200" dirty="0"/>
          </a:p>
        </p:txBody>
      </p:sp>
      <p:sp>
        <p:nvSpPr>
          <p:cNvPr id="21" name="Text 19"/>
          <p:cNvSpPr txBox="1"/>
          <p:nvPr/>
        </p:nvSpPr>
        <p:spPr>
          <a:xfrm>
            <a:off x="6016752" y="2450592"/>
            <a:ext cx="131673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三角形 0</a:t>
            </a:r>
            <a:endParaRPr lang="en-US" sz="1200" dirty="0"/>
          </a:p>
        </p:txBody>
      </p:sp>
      <p:sp>
        <p:nvSpPr>
          <p:cNvPr id="22" name="Text 20"/>
          <p:cNvSpPr txBox="1"/>
          <p:nvPr/>
        </p:nvSpPr>
        <p:spPr>
          <a:xfrm>
            <a:off x="7370064" y="2450592"/>
            <a:ext cx="131673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50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最大2つ</a:t>
            </a:r>
            <a:endParaRPr lang="en-US" sz="1200" dirty="0"/>
          </a:p>
        </p:txBody>
      </p:sp>
      <p:sp>
        <p:nvSpPr>
          <p:cNvPr id="23" name="Text 21"/>
          <p:cNvSpPr txBox="1"/>
          <p:nvPr/>
        </p:nvSpPr>
        <p:spPr>
          <a:xfrm>
            <a:off x="3200400" y="3090672"/>
            <a:ext cx="5394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 = 6 では7つ必要なのに2つが限界。僅差ではなく、大差で不可能だった。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548640" y="3749040"/>
            <a:ext cx="8046720" cy="932688"/>
          </a:xfrm>
          <a:prstGeom prst="roundRect">
            <a:avLst>
              <a:gd name="adj" fmla="val 5882"/>
            </a:avLst>
          </a:prstGeom>
          <a:solidFill>
            <a:srgbClr val="241C2E"/>
          </a:solidFill>
          <a:ln w="9525">
            <a:solidFill>
              <a:srgbClr val="241C2E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731520" y="3858768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予想：k ≧ 4 では、互いに素なグループは 2 つまでしか取れない</a:t>
            </a:r>
            <a:endParaRPr lang="en-US" sz="1500" dirty="0"/>
          </a:p>
        </p:txBody>
      </p:sp>
      <p:sp>
        <p:nvSpPr>
          <p:cNvPr id="26" name="Text 24"/>
          <p:cNvSpPr txBox="1"/>
          <p:nvPr/>
        </p:nvSpPr>
        <p:spPr>
          <a:xfrm>
            <a:off x="731520" y="4169664"/>
            <a:ext cx="7680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9BFD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これが証明できれば、エルデシュ問題 835 はすべての k で完全に解決する。しかも「1つでも作れるか」という別の難問を迂回できる。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従来 vs 今回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9264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どこまでが既知で、どこからが今回か</a:t>
            </a:r>
            <a:endParaRPr lang="en-US" sz="1350" dirty="0"/>
          </a:p>
        </p:txBody>
      </p:sp>
      <p:sp>
        <p:nvSpPr>
          <p:cNvPr id="4" name="Text 2"/>
          <p:cNvSpPr txBox="1"/>
          <p:nvPr/>
        </p:nvSpPr>
        <p:spPr>
          <a:xfrm>
            <a:off x="676656" y="1389888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sz="1150" dirty="0"/>
          </a:p>
        </p:txBody>
      </p:sp>
      <p:sp>
        <p:nvSpPr>
          <p:cNvPr id="5" name="Text 3"/>
          <p:cNvSpPr txBox="1"/>
          <p:nvPr/>
        </p:nvSpPr>
        <p:spPr>
          <a:xfrm>
            <a:off x="2286000" y="138988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B3A7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従来わかっていたこと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5486400" y="1389888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B3A7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今回（AI との共同作業）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548640" y="1636776"/>
            <a:ext cx="8046720" cy="365760"/>
          </a:xfrm>
          <a:prstGeom prst="rect">
            <a:avLst/>
          </a:prstGeom>
          <a:solidFill>
            <a:srgbClr val="EFE9F3"/>
          </a:solidFill>
          <a:ln w="6350">
            <a:solidFill>
              <a:srgbClr val="EFE9F3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676656" y="1664208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 = 2</a:t>
            </a:r>
            <a:endParaRPr lang="en-US" sz="1150" dirty="0"/>
          </a:p>
        </p:txBody>
      </p:sp>
      <p:sp>
        <p:nvSpPr>
          <p:cNvPr id="9" name="Text 7"/>
          <p:cNvSpPr txBox="1"/>
          <p:nvPr/>
        </p:nvSpPr>
        <p:spPr>
          <a:xfrm>
            <a:off x="2286000" y="1664208"/>
            <a:ext cx="3108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できる（古典的）</a:t>
            </a:r>
            <a:endParaRPr lang="en-US" sz="1150" dirty="0"/>
          </a:p>
        </p:txBody>
      </p:sp>
      <p:sp>
        <p:nvSpPr>
          <p:cNvPr id="10" name="Text 8"/>
          <p:cNvSpPr txBox="1"/>
          <p:nvPr/>
        </p:nvSpPr>
        <p:spPr>
          <a:xfrm>
            <a:off x="5486400" y="1664208"/>
            <a:ext cx="3017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—</a:t>
            </a:r>
            <a:endParaRPr lang="en-US" sz="1150" dirty="0"/>
          </a:p>
        </p:txBody>
      </p:sp>
      <p:sp>
        <p:nvSpPr>
          <p:cNvPr id="11" name="Text 9"/>
          <p:cNvSpPr txBox="1"/>
          <p:nvPr/>
        </p:nvSpPr>
        <p:spPr>
          <a:xfrm>
            <a:off x="676656" y="2029968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 = 3 〜 8</a:t>
            </a:r>
            <a:endParaRPr lang="en-US" sz="1150" dirty="0"/>
          </a:p>
        </p:txBody>
      </p:sp>
      <p:sp>
        <p:nvSpPr>
          <p:cNvPr id="12" name="Text 10"/>
          <p:cNvSpPr txBox="1"/>
          <p:nvPr/>
        </p:nvSpPr>
        <p:spPr>
          <a:xfrm>
            <a:off x="2286000" y="2029968"/>
            <a:ext cx="3108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できない（計算機）</a:t>
            </a:r>
            <a:endParaRPr lang="en-US" sz="1150" dirty="0"/>
          </a:p>
        </p:txBody>
      </p:sp>
      <p:sp>
        <p:nvSpPr>
          <p:cNvPr id="13" name="Text 11"/>
          <p:cNvSpPr txBox="1"/>
          <p:nvPr/>
        </p:nvSpPr>
        <p:spPr>
          <a:xfrm>
            <a:off x="5486400" y="2029968"/>
            <a:ext cx="3017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ゼロから再現、理由を構造で説明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48640" y="2368296"/>
            <a:ext cx="8046720" cy="365760"/>
          </a:xfrm>
          <a:prstGeom prst="rect">
            <a:avLst/>
          </a:prstGeom>
          <a:solidFill>
            <a:srgbClr val="EFE9F3"/>
          </a:solidFill>
          <a:ln w="6350">
            <a:solidFill>
              <a:srgbClr val="EFE9F3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676656" y="2395728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k+1 が素数でない</a:t>
            </a:r>
            <a:endParaRPr lang="en-US" sz="1150" dirty="0"/>
          </a:p>
        </p:txBody>
      </p:sp>
      <p:sp>
        <p:nvSpPr>
          <p:cNvPr id="16" name="Text 14"/>
          <p:cNvSpPr txBox="1"/>
          <p:nvPr/>
        </p:nvSpPr>
        <p:spPr>
          <a:xfrm>
            <a:off x="2286000" y="2395728"/>
            <a:ext cx="3108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できない（Ma–Tang）</a:t>
            </a:r>
            <a:endParaRPr lang="en-US" sz="1150" dirty="0"/>
          </a:p>
        </p:txBody>
      </p:sp>
      <p:sp>
        <p:nvSpPr>
          <p:cNvPr id="17" name="Text 15"/>
          <p:cNvSpPr txBox="1"/>
          <p:nvPr/>
        </p:nvSpPr>
        <p:spPr>
          <a:xfrm>
            <a:off x="5486400" y="2395728"/>
            <a:ext cx="3017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数え上げだけの初等的な別証明</a:t>
            </a:r>
            <a:endParaRPr lang="en-US" sz="1150" dirty="0"/>
          </a:p>
        </p:txBody>
      </p:sp>
      <p:sp>
        <p:nvSpPr>
          <p:cNvPr id="18" name="Text 16"/>
          <p:cNvSpPr txBox="1"/>
          <p:nvPr/>
        </p:nvSpPr>
        <p:spPr>
          <a:xfrm>
            <a:off x="676656" y="2761488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 = 10</a:t>
            </a:r>
            <a:endParaRPr lang="en-US" sz="1150" dirty="0"/>
          </a:p>
        </p:txBody>
      </p:sp>
      <p:sp>
        <p:nvSpPr>
          <p:cNvPr id="19" name="Text 17"/>
          <p:cNvSpPr txBox="1"/>
          <p:nvPr/>
        </p:nvSpPr>
        <p:spPr>
          <a:xfrm>
            <a:off x="2286000" y="2761488"/>
            <a:ext cx="3108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未解決</a:t>
            </a:r>
            <a:endParaRPr lang="en-US" sz="1150" dirty="0"/>
          </a:p>
        </p:txBody>
      </p:sp>
      <p:sp>
        <p:nvSpPr>
          <p:cNvPr id="20" name="Text 18"/>
          <p:cNvSpPr txBox="1"/>
          <p:nvPr/>
        </p:nvSpPr>
        <p:spPr>
          <a:xfrm>
            <a:off x="5486400" y="2761488"/>
            <a:ext cx="3017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B050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できない（決着）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548640" y="3099816"/>
            <a:ext cx="8046720" cy="365760"/>
          </a:xfrm>
          <a:prstGeom prst="rect">
            <a:avLst/>
          </a:prstGeom>
          <a:solidFill>
            <a:srgbClr val="EFE9F3"/>
          </a:solidFill>
          <a:ln w="6350">
            <a:solidFill>
              <a:srgbClr val="EFE9F3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676656" y="3127248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 = 12</a:t>
            </a:r>
            <a:endParaRPr lang="en-US" sz="1150" dirty="0"/>
          </a:p>
        </p:txBody>
      </p:sp>
      <p:sp>
        <p:nvSpPr>
          <p:cNvPr id="23" name="Text 21"/>
          <p:cNvSpPr txBox="1"/>
          <p:nvPr/>
        </p:nvSpPr>
        <p:spPr>
          <a:xfrm>
            <a:off x="2286000" y="3127248"/>
            <a:ext cx="3108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未解決</a:t>
            </a:r>
            <a:endParaRPr lang="en-US" sz="1150" dirty="0"/>
          </a:p>
        </p:txBody>
      </p:sp>
      <p:sp>
        <p:nvSpPr>
          <p:cNvPr id="24" name="Text 22"/>
          <p:cNvSpPr txBox="1"/>
          <p:nvPr/>
        </p:nvSpPr>
        <p:spPr>
          <a:xfrm>
            <a:off x="5486400" y="3127248"/>
            <a:ext cx="3017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B050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できない（決着）</a:t>
            </a:r>
            <a:endParaRPr lang="en-US" sz="1150" dirty="0"/>
          </a:p>
        </p:txBody>
      </p:sp>
      <p:sp>
        <p:nvSpPr>
          <p:cNvPr id="25" name="Text 23"/>
          <p:cNvSpPr txBox="1"/>
          <p:nvPr/>
        </p:nvSpPr>
        <p:spPr>
          <a:xfrm>
            <a:off x="676656" y="3493008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未解決の最小</a:t>
            </a:r>
            <a:endParaRPr lang="en-US" sz="1150" dirty="0"/>
          </a:p>
        </p:txBody>
      </p:sp>
      <p:sp>
        <p:nvSpPr>
          <p:cNvPr id="26" name="Text 24"/>
          <p:cNvSpPr txBox="1"/>
          <p:nvPr/>
        </p:nvSpPr>
        <p:spPr>
          <a:xfrm>
            <a:off x="2286000" y="3493008"/>
            <a:ext cx="3108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 = 10</a:t>
            </a:r>
            <a:endParaRPr lang="en-US" sz="1150" dirty="0"/>
          </a:p>
        </p:txBody>
      </p:sp>
      <p:sp>
        <p:nvSpPr>
          <p:cNvPr id="27" name="Text 25"/>
          <p:cNvSpPr txBox="1"/>
          <p:nvPr/>
        </p:nvSpPr>
        <p:spPr>
          <a:xfrm>
            <a:off x="5486400" y="3493008"/>
            <a:ext cx="3017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B050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 = 16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548640" y="3831336"/>
            <a:ext cx="8046720" cy="365760"/>
          </a:xfrm>
          <a:prstGeom prst="rect">
            <a:avLst/>
          </a:prstGeom>
          <a:solidFill>
            <a:srgbClr val="EFE9F3"/>
          </a:solidFill>
          <a:ln w="6350">
            <a:solidFill>
              <a:srgbClr val="EFE9F3"/>
            </a:solidFill>
            <a:prstDash val="solid"/>
          </a:ln>
        </p:spPr>
      </p:sp>
      <p:sp>
        <p:nvSpPr>
          <p:cNvPr id="29" name="Text 27"/>
          <p:cNvSpPr txBox="1"/>
          <p:nvPr/>
        </p:nvSpPr>
        <p:spPr>
          <a:xfrm>
            <a:off x="676656" y="3858768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系の構造</a:t>
            </a:r>
            <a:endParaRPr lang="en-US" sz="1150" dirty="0"/>
          </a:p>
        </p:txBody>
      </p:sp>
      <p:sp>
        <p:nvSpPr>
          <p:cNvPr id="30" name="Text 28"/>
          <p:cNvSpPr txBox="1"/>
          <p:nvPr/>
        </p:nvSpPr>
        <p:spPr>
          <a:xfrm>
            <a:off x="2286000" y="3858768"/>
            <a:ext cx="3108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—</a:t>
            </a:r>
            <a:endParaRPr lang="en-US" sz="1150" dirty="0"/>
          </a:p>
        </p:txBody>
      </p:sp>
      <p:sp>
        <p:nvSpPr>
          <p:cNvPr id="31" name="Text 29"/>
          <p:cNvSpPr txBox="1"/>
          <p:nvPr/>
        </p:nvSpPr>
        <p:spPr>
          <a:xfrm>
            <a:off x="5486400" y="3858768"/>
            <a:ext cx="3017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B050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定理を4つ証明＋予想を提出</a:t>
            </a:r>
            <a:endParaRPr lang="en-US" sz="1150" dirty="0"/>
          </a:p>
        </p:txBody>
      </p:sp>
      <p:sp>
        <p:nvSpPr>
          <p:cNvPr id="32" name="Text 30"/>
          <p:cNvSpPr txBox="1"/>
          <p:nvPr/>
        </p:nvSpPr>
        <p:spPr>
          <a:xfrm>
            <a:off x="566928" y="4443984"/>
            <a:ext cx="801014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正直な線引き：k=10・12 の決着は、今回見つけた「言い換え」と、既に発表されていた非存在結果を繋いだもの。構造の4定理と予想は自前。計算・証明・執筆はすべて Claude との共同作業。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241C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58368" y="475488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今回、何を解決したか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58368" y="1170432"/>
            <a:ext cx="1207008" cy="329184"/>
          </a:xfrm>
          <a:prstGeom prst="roundRect">
            <a:avLst>
              <a:gd name="adj" fmla="val 50000"/>
            </a:avLst>
          </a:prstGeom>
          <a:solidFill>
            <a:srgbClr val="B0506B"/>
          </a:solidFill>
          <a:ln w="6350">
            <a:solidFill>
              <a:srgbClr val="B0506B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658368" y="1170432"/>
            <a:ext cx="12070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解決</a:t>
            </a:r>
            <a:endParaRPr lang="en-US" sz="1150" dirty="0"/>
          </a:p>
        </p:txBody>
      </p:sp>
      <p:sp>
        <p:nvSpPr>
          <p:cNvPr id="5" name="Text 3"/>
          <p:cNvSpPr txBox="1"/>
          <p:nvPr/>
        </p:nvSpPr>
        <p:spPr>
          <a:xfrm>
            <a:off x="2048256" y="1115568"/>
            <a:ext cx="6446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E3DCE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 = 10 と k = 12 を否定的に解決。未解決の最小ケースが k = 16 へ移った。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658368" y="1810512"/>
            <a:ext cx="1207008" cy="329184"/>
          </a:xfrm>
          <a:prstGeom prst="roundRect">
            <a:avLst>
              <a:gd name="adj" fmla="val 50000"/>
            </a:avLst>
          </a:prstGeom>
          <a:solidFill>
            <a:srgbClr val="5B3A70"/>
          </a:solidFill>
          <a:ln w="6350">
            <a:solidFill>
              <a:srgbClr val="5B3A70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58368" y="1810512"/>
            <a:ext cx="12070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言い換え</a:t>
            </a:r>
            <a:endParaRPr lang="en-US" sz="1150" dirty="0"/>
          </a:p>
        </p:txBody>
      </p:sp>
      <p:sp>
        <p:nvSpPr>
          <p:cNvPr id="8" name="Text 6"/>
          <p:cNvSpPr txBox="1"/>
          <p:nvPr/>
        </p:nvSpPr>
        <p:spPr>
          <a:xfrm>
            <a:off x="2048256" y="1755648"/>
            <a:ext cx="6446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E3DCE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塗り分け問題 ⟺ シュタイナー系の large set。設計理論の道具が使えるようになった。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58368" y="2450592"/>
            <a:ext cx="1207008" cy="329184"/>
          </a:xfrm>
          <a:prstGeom prst="roundRect">
            <a:avLst>
              <a:gd name="adj" fmla="val 50000"/>
            </a:avLst>
          </a:prstGeom>
          <a:solidFill>
            <a:srgbClr val="2E7D6E"/>
          </a:solidFill>
          <a:ln w="6350">
            <a:solidFill>
              <a:srgbClr val="2E7D6E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658368" y="2450592"/>
            <a:ext cx="12070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別証明</a:t>
            </a:r>
            <a:endParaRPr lang="en-US" sz="1150" dirty="0"/>
          </a:p>
        </p:txBody>
      </p:sp>
      <p:sp>
        <p:nvSpPr>
          <p:cNvPr id="11" name="Text 9"/>
          <p:cNvSpPr txBox="1"/>
          <p:nvPr/>
        </p:nvSpPr>
        <p:spPr>
          <a:xfrm>
            <a:off x="2048256" y="2395728"/>
            <a:ext cx="6446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E3DCE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Ma–Tang の定理に、数え上げだけの初等的な証明を与えた。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58368" y="3090672"/>
            <a:ext cx="1207008" cy="329184"/>
          </a:xfrm>
          <a:prstGeom prst="roundRect">
            <a:avLst>
              <a:gd name="adj" fmla="val 50000"/>
            </a:avLst>
          </a:prstGeom>
          <a:solidFill>
            <a:srgbClr val="A96A1E"/>
          </a:solidFill>
          <a:ln w="6350">
            <a:solidFill>
              <a:srgbClr val="A96A1E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658368" y="3090672"/>
            <a:ext cx="12070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構造定理</a:t>
            </a:r>
            <a:endParaRPr lang="en-US" sz="1150" dirty="0"/>
          </a:p>
        </p:txBody>
      </p:sp>
      <p:sp>
        <p:nvSpPr>
          <p:cNvPr id="14" name="Text 12"/>
          <p:cNvSpPr txBox="1"/>
          <p:nvPr/>
        </p:nvSpPr>
        <p:spPr>
          <a:xfrm>
            <a:off x="2048256" y="3035808"/>
            <a:ext cx="6446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E3DCE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タイトなシュタイナー系の性質を4つ証明。自動的な二重性、自己補性、交差分布の決定。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58368" y="3730752"/>
            <a:ext cx="1207008" cy="329184"/>
          </a:xfrm>
          <a:prstGeom prst="roundRect">
            <a:avLst>
              <a:gd name="adj" fmla="val 50000"/>
            </a:avLst>
          </a:prstGeom>
          <a:solidFill>
            <a:srgbClr val="8E86A0"/>
          </a:solidFill>
          <a:ln w="6350">
            <a:solidFill>
              <a:srgbClr val="8E86A0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658368" y="3730752"/>
            <a:ext cx="12070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41C2E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予想</a:t>
            </a:r>
            <a:endParaRPr lang="en-US" sz="1150" dirty="0"/>
          </a:p>
        </p:txBody>
      </p:sp>
      <p:sp>
        <p:nvSpPr>
          <p:cNvPr id="17" name="Text 15"/>
          <p:cNvSpPr txBox="1"/>
          <p:nvPr/>
        </p:nvSpPr>
        <p:spPr>
          <a:xfrm>
            <a:off x="2048256" y="3675888"/>
            <a:ext cx="6446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E3DCE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互いに素なグループは2つまで。正しければ問題は完全解決。証明は未完。</a:t>
            </a:r>
            <a:endParaRPr lang="en-US" sz="1250" dirty="0"/>
          </a:p>
        </p:txBody>
      </p:sp>
      <p:sp>
        <p:nvSpPr>
          <p:cNvPr id="18" name="Text 16"/>
          <p:cNvSpPr txBox="1"/>
          <p:nvPr/>
        </p:nvSpPr>
        <p:spPr>
          <a:xfrm>
            <a:off x="658368" y="438912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38AA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論文・コードは公開。Erdős 問題データベースへの報告と arXiv 投稿が次の一手。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そもそも、なんという問題か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9264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名前・出どころ・いまの立ち位置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2880360" cy="2926080"/>
          </a:xfrm>
          <a:prstGeom prst="roundRect">
            <a:avLst>
              <a:gd name="adj" fmla="val 1905"/>
            </a:avLst>
          </a:prstGeom>
          <a:solidFill>
            <a:srgbClr val="241C2E"/>
          </a:solidFill>
          <a:ln w="9525">
            <a:solidFill>
              <a:srgbClr val="241C2E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77240" y="178308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9BFD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Erdős</a:t>
            </a:r>
            <a:endParaRPr lang="en-US" sz="1500" dirty="0"/>
          </a:p>
        </p:txBody>
      </p:sp>
      <p:sp>
        <p:nvSpPr>
          <p:cNvPr id="6" name="Text 4"/>
          <p:cNvSpPr txBox="1"/>
          <p:nvPr/>
        </p:nvSpPr>
        <p:spPr>
          <a:xfrm>
            <a:off x="777240" y="2057400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835</a:t>
            </a:r>
            <a:endParaRPr lang="en-US" sz="6600" dirty="0"/>
          </a:p>
        </p:txBody>
      </p:sp>
      <p:sp>
        <p:nvSpPr>
          <p:cNvPr id="7" name="Text 5"/>
          <p:cNvSpPr txBox="1"/>
          <p:nvPr/>
        </p:nvSpPr>
        <p:spPr>
          <a:xfrm>
            <a:off x="777240" y="3127248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A99FB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エルデシュ問題データベース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A99FB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の 1217 問中の一問</a:t>
            </a:r>
            <a:endParaRPr lang="en-US" sz="1200" dirty="0"/>
          </a:p>
        </p:txBody>
      </p:sp>
      <p:sp>
        <p:nvSpPr>
          <p:cNvPr id="8" name="Text 6"/>
          <p:cNvSpPr txBox="1"/>
          <p:nvPr/>
        </p:nvSpPr>
        <p:spPr>
          <a:xfrm>
            <a:off x="3703320" y="1572768"/>
            <a:ext cx="914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5B3A7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提唱者</a:t>
            </a:r>
            <a:endParaRPr lang="en-US" sz="1150" dirty="0"/>
          </a:p>
        </p:txBody>
      </p:sp>
      <p:sp>
        <p:nvSpPr>
          <p:cNvPr id="9" name="Text 7"/>
          <p:cNvSpPr txBox="1"/>
          <p:nvPr/>
        </p:nvSpPr>
        <p:spPr>
          <a:xfrm>
            <a:off x="4617720" y="1572768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ポール・エルデシュ と モシェ・ローゼンフェルド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3703320" y="2295144"/>
            <a:ext cx="914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5B3A7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分野</a:t>
            </a:r>
            <a:endParaRPr lang="en-US" sz="1150" dirty="0"/>
          </a:p>
        </p:txBody>
      </p:sp>
      <p:sp>
        <p:nvSpPr>
          <p:cNvPr id="11" name="Text 9"/>
          <p:cNvSpPr txBox="1"/>
          <p:nvPr/>
        </p:nvSpPr>
        <p:spPr>
          <a:xfrm>
            <a:off x="4617720" y="2295144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組合せ論（有限集合の塗り分け）</a:t>
            </a:r>
            <a:endParaRPr lang="en-US" sz="1300" dirty="0"/>
          </a:p>
        </p:txBody>
      </p:sp>
      <p:sp>
        <p:nvSpPr>
          <p:cNvPr id="12" name="Text 10"/>
          <p:cNvSpPr txBox="1"/>
          <p:nvPr/>
        </p:nvSpPr>
        <p:spPr>
          <a:xfrm>
            <a:off x="3703320" y="3017520"/>
            <a:ext cx="914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5B3A7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収録先</a:t>
            </a:r>
            <a:endParaRPr lang="en-US" sz="1150" dirty="0"/>
          </a:p>
        </p:txBody>
      </p:sp>
      <p:sp>
        <p:nvSpPr>
          <p:cNvPr id="13" name="Text 11"/>
          <p:cNvSpPr txBox="1"/>
          <p:nvPr/>
        </p:nvSpPr>
        <p:spPr>
          <a:xfrm>
            <a:off x="4617720" y="3017520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erdosproblems.com — テレンス・タオらが管理</a:t>
            </a:r>
            <a:endParaRPr lang="en-US" sz="1300" dirty="0"/>
          </a:p>
        </p:txBody>
      </p:sp>
      <p:sp>
        <p:nvSpPr>
          <p:cNvPr id="14" name="Text 12"/>
          <p:cNvSpPr txBox="1"/>
          <p:nvPr/>
        </p:nvSpPr>
        <p:spPr>
          <a:xfrm>
            <a:off x="3703320" y="3739896"/>
            <a:ext cx="914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5B3A7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状態</a:t>
            </a:r>
            <a:endParaRPr lang="en-US" sz="1150" dirty="0"/>
          </a:p>
        </p:txBody>
      </p:sp>
      <p:sp>
        <p:nvSpPr>
          <p:cNvPr id="15" name="Text 13"/>
          <p:cNvSpPr txBox="1"/>
          <p:nvPr/>
        </p:nvSpPr>
        <p:spPr>
          <a:xfrm>
            <a:off x="4617720" y="3739896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2026年1月時点で「未解決」、解決の主張はゼロ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まず、何を塗るのか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9264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k=2 の場合で、手順どおりにやってみる</a:t>
            </a:r>
            <a:endParaRPr lang="en-US" sz="1350" dirty="0"/>
          </a:p>
        </p:txBody>
      </p:sp>
      <p:sp>
        <p:nvSpPr>
          <p:cNvPr id="4" name="Text 2"/>
          <p:cNvSpPr txBox="1"/>
          <p:nvPr/>
        </p:nvSpPr>
        <p:spPr>
          <a:xfrm>
            <a:off x="566928" y="1389888"/>
            <a:ext cx="80101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5B3A7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① 材料は 1・2・3・4 の 4つの数字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713232" y="1737360"/>
            <a:ext cx="402336" cy="402336"/>
          </a:xfrm>
          <a:prstGeom prst="ellipse">
            <a:avLst/>
          </a:prstGeom>
          <a:solidFill>
            <a:srgbClr val="241C2E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713232" y="173736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1280160" y="1737360"/>
            <a:ext cx="402336" cy="402336"/>
          </a:xfrm>
          <a:prstGeom prst="ellipse">
            <a:avLst/>
          </a:prstGeom>
          <a:solidFill>
            <a:srgbClr val="241C2E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1280160" y="173736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1847088" y="1737360"/>
            <a:ext cx="402336" cy="402336"/>
          </a:xfrm>
          <a:prstGeom prst="ellipse">
            <a:avLst/>
          </a:prstGeom>
          <a:solidFill>
            <a:srgbClr val="241C2E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1847088" y="173736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2414016" y="1737360"/>
            <a:ext cx="402336" cy="402336"/>
          </a:xfrm>
          <a:prstGeom prst="ellipse">
            <a:avLst/>
          </a:prstGeom>
          <a:solidFill>
            <a:srgbClr val="241C2E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2414016" y="173736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566928" y="2304288"/>
            <a:ext cx="80101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5B3A7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② この中から 2個ずつ 選ぶ。選び方は全部で6通り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713232" y="2633472"/>
            <a:ext cx="820217" cy="357530"/>
          </a:xfrm>
          <a:prstGeom prst="roundRect">
            <a:avLst>
              <a:gd name="adj" fmla="val 50000"/>
            </a:avLst>
          </a:prstGeom>
          <a:solidFill>
            <a:srgbClr val="6E6779"/>
          </a:solidFill>
          <a:ln w="6350">
            <a:solidFill>
              <a:srgbClr val="6E6779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713232" y="2633472"/>
            <a:ext cx="820217" cy="3575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65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1 2</a:t>
            </a:r>
            <a:endParaRPr lang="en-US" sz="1265" dirty="0"/>
          </a:p>
        </p:txBody>
      </p:sp>
      <p:sp>
        <p:nvSpPr>
          <p:cNvPr id="16" name="Shape 14"/>
          <p:cNvSpPr/>
          <p:nvPr/>
        </p:nvSpPr>
        <p:spPr>
          <a:xfrm>
            <a:off x="1609344" y="2633472"/>
            <a:ext cx="820217" cy="357530"/>
          </a:xfrm>
          <a:prstGeom prst="roundRect">
            <a:avLst>
              <a:gd name="adj" fmla="val 50000"/>
            </a:avLst>
          </a:prstGeom>
          <a:solidFill>
            <a:srgbClr val="6E6779"/>
          </a:solidFill>
          <a:ln w="6350">
            <a:solidFill>
              <a:srgbClr val="6E6779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1609344" y="2633472"/>
            <a:ext cx="820217" cy="3575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65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1 3</a:t>
            </a:r>
            <a:endParaRPr lang="en-US" sz="1265" dirty="0"/>
          </a:p>
        </p:txBody>
      </p:sp>
      <p:sp>
        <p:nvSpPr>
          <p:cNvPr id="18" name="Shape 16"/>
          <p:cNvSpPr/>
          <p:nvPr/>
        </p:nvSpPr>
        <p:spPr>
          <a:xfrm>
            <a:off x="2505456" y="2633472"/>
            <a:ext cx="820217" cy="357530"/>
          </a:xfrm>
          <a:prstGeom prst="roundRect">
            <a:avLst>
              <a:gd name="adj" fmla="val 50000"/>
            </a:avLst>
          </a:prstGeom>
          <a:solidFill>
            <a:srgbClr val="6E6779"/>
          </a:solidFill>
          <a:ln w="6350">
            <a:solidFill>
              <a:srgbClr val="6E6779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2505456" y="2633472"/>
            <a:ext cx="820217" cy="3575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65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1 4</a:t>
            </a:r>
            <a:endParaRPr lang="en-US" sz="1265" dirty="0"/>
          </a:p>
        </p:txBody>
      </p:sp>
      <p:sp>
        <p:nvSpPr>
          <p:cNvPr id="20" name="Shape 18"/>
          <p:cNvSpPr/>
          <p:nvPr/>
        </p:nvSpPr>
        <p:spPr>
          <a:xfrm>
            <a:off x="3401568" y="2633472"/>
            <a:ext cx="820217" cy="357530"/>
          </a:xfrm>
          <a:prstGeom prst="roundRect">
            <a:avLst>
              <a:gd name="adj" fmla="val 50000"/>
            </a:avLst>
          </a:prstGeom>
          <a:solidFill>
            <a:srgbClr val="6E6779"/>
          </a:solidFill>
          <a:ln w="6350">
            <a:solidFill>
              <a:srgbClr val="6E6779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3401568" y="2633472"/>
            <a:ext cx="820217" cy="3575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65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2 3</a:t>
            </a:r>
            <a:endParaRPr lang="en-US" sz="1265" dirty="0"/>
          </a:p>
        </p:txBody>
      </p:sp>
      <p:sp>
        <p:nvSpPr>
          <p:cNvPr id="22" name="Shape 20"/>
          <p:cNvSpPr/>
          <p:nvPr/>
        </p:nvSpPr>
        <p:spPr>
          <a:xfrm>
            <a:off x="4297680" y="2633472"/>
            <a:ext cx="820217" cy="357530"/>
          </a:xfrm>
          <a:prstGeom prst="roundRect">
            <a:avLst>
              <a:gd name="adj" fmla="val 50000"/>
            </a:avLst>
          </a:prstGeom>
          <a:solidFill>
            <a:srgbClr val="6E6779"/>
          </a:solidFill>
          <a:ln w="6350">
            <a:solidFill>
              <a:srgbClr val="6E6779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4297680" y="2633472"/>
            <a:ext cx="820217" cy="3575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65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2 4</a:t>
            </a:r>
            <a:endParaRPr lang="en-US" sz="1265" dirty="0"/>
          </a:p>
        </p:txBody>
      </p:sp>
      <p:sp>
        <p:nvSpPr>
          <p:cNvPr id="24" name="Shape 22"/>
          <p:cNvSpPr/>
          <p:nvPr/>
        </p:nvSpPr>
        <p:spPr>
          <a:xfrm>
            <a:off x="5193792" y="2633472"/>
            <a:ext cx="820217" cy="357530"/>
          </a:xfrm>
          <a:prstGeom prst="roundRect">
            <a:avLst>
              <a:gd name="adj" fmla="val 50000"/>
            </a:avLst>
          </a:prstGeom>
          <a:solidFill>
            <a:srgbClr val="6E6779"/>
          </a:solidFill>
          <a:ln w="6350">
            <a:solidFill>
              <a:srgbClr val="6E6779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5193792" y="2633472"/>
            <a:ext cx="820217" cy="3575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65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3 4</a:t>
            </a:r>
            <a:endParaRPr lang="en-US" sz="1265" dirty="0"/>
          </a:p>
        </p:txBody>
      </p:sp>
      <p:sp>
        <p:nvSpPr>
          <p:cNvPr id="26" name="Shape 24"/>
          <p:cNvSpPr/>
          <p:nvPr/>
        </p:nvSpPr>
        <p:spPr>
          <a:xfrm>
            <a:off x="548640" y="3200400"/>
            <a:ext cx="8046720" cy="1078992"/>
          </a:xfrm>
          <a:prstGeom prst="roundRect">
            <a:avLst>
              <a:gd name="adj" fmla="val 5085"/>
            </a:avLst>
          </a:prstGeom>
          <a:solidFill>
            <a:srgbClr val="EFE9F3"/>
          </a:solidFill>
          <a:ln w="9525">
            <a:solidFill>
              <a:srgbClr val="EFE9F3"/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822960" y="3346704"/>
            <a:ext cx="7498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③ この6通り全部に、3色のどれかを塗る</a:t>
            </a:r>
            <a:endParaRPr lang="en-US" sz="1350" dirty="0"/>
          </a:p>
        </p:txBody>
      </p:sp>
      <p:sp>
        <p:nvSpPr>
          <p:cNvPr id="28" name="Text 26"/>
          <p:cNvSpPr txBox="1"/>
          <p:nvPr/>
        </p:nvSpPr>
        <p:spPr>
          <a:xfrm>
            <a:off x="822960" y="3639312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「塗る」というのは、6つの組それぞれに色を1つ割り当てるということ。どの色を何回使うかは自由。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ただし次のページのルールを守らなければならない。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ルール：どの3つを見ても3色そろう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9264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守らなければいけないのは、これ一つだけ</a:t>
            </a:r>
            <a:endParaRPr lang="en-US" sz="1350" dirty="0"/>
          </a:p>
        </p:txBody>
      </p:sp>
      <p:sp>
        <p:nvSpPr>
          <p:cNvPr id="4" name="Text 2"/>
          <p:cNvSpPr txBox="1"/>
          <p:nvPr/>
        </p:nvSpPr>
        <p:spPr>
          <a:xfrm>
            <a:off x="566928" y="1371600"/>
            <a:ext cx="80101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たとえば 1・2・3 の3つを取り出してみる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13232" y="1700784"/>
            <a:ext cx="384048" cy="384048"/>
          </a:xfrm>
          <a:prstGeom prst="ellipse">
            <a:avLst/>
          </a:prstGeom>
          <a:solidFill>
            <a:srgbClr val="241C2E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713232" y="170078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225296" y="1700784"/>
            <a:ext cx="384048" cy="384048"/>
          </a:xfrm>
          <a:prstGeom prst="ellipse">
            <a:avLst/>
          </a:prstGeom>
          <a:solidFill>
            <a:srgbClr val="241C2E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1225296" y="170078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737360" y="1700784"/>
            <a:ext cx="384048" cy="384048"/>
          </a:xfrm>
          <a:prstGeom prst="ellipse">
            <a:avLst/>
          </a:prstGeom>
          <a:solidFill>
            <a:srgbClr val="241C2E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1737360" y="170078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2340864" y="1700784"/>
            <a:ext cx="1325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この中の2個組は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913632" y="1737360"/>
            <a:ext cx="820217" cy="357530"/>
          </a:xfrm>
          <a:prstGeom prst="roundRect">
            <a:avLst>
              <a:gd name="adj" fmla="val 50000"/>
            </a:avLst>
          </a:prstGeom>
          <a:solidFill>
            <a:srgbClr val="5B3A70"/>
          </a:solidFill>
          <a:ln w="6350">
            <a:solidFill>
              <a:srgbClr val="5B3A70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3913632" y="1737360"/>
            <a:ext cx="820217" cy="3575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65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1 2</a:t>
            </a:r>
            <a:endParaRPr lang="en-US" sz="1265" dirty="0"/>
          </a:p>
        </p:txBody>
      </p:sp>
      <p:sp>
        <p:nvSpPr>
          <p:cNvPr id="14" name="Shape 12"/>
          <p:cNvSpPr/>
          <p:nvPr/>
        </p:nvSpPr>
        <p:spPr>
          <a:xfrm>
            <a:off x="4873752" y="1737360"/>
            <a:ext cx="820217" cy="357530"/>
          </a:xfrm>
          <a:prstGeom prst="roundRect">
            <a:avLst>
              <a:gd name="adj" fmla="val 50000"/>
            </a:avLst>
          </a:prstGeom>
          <a:solidFill>
            <a:srgbClr val="2E7D6E"/>
          </a:solidFill>
          <a:ln w="6350">
            <a:solidFill>
              <a:srgbClr val="2E7D6E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4873752" y="1737360"/>
            <a:ext cx="820217" cy="3575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65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1 3</a:t>
            </a:r>
            <a:endParaRPr lang="en-US" sz="1265" dirty="0"/>
          </a:p>
        </p:txBody>
      </p:sp>
      <p:sp>
        <p:nvSpPr>
          <p:cNvPr id="16" name="Shape 14"/>
          <p:cNvSpPr/>
          <p:nvPr/>
        </p:nvSpPr>
        <p:spPr>
          <a:xfrm>
            <a:off x="5833872" y="1737360"/>
            <a:ext cx="820217" cy="357530"/>
          </a:xfrm>
          <a:prstGeom prst="roundRect">
            <a:avLst>
              <a:gd name="adj" fmla="val 50000"/>
            </a:avLst>
          </a:prstGeom>
          <a:solidFill>
            <a:srgbClr val="A96A1E"/>
          </a:solidFill>
          <a:ln w="6350">
            <a:solidFill>
              <a:srgbClr val="A96A1E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5833872" y="1737360"/>
            <a:ext cx="820217" cy="3575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65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2 3</a:t>
            </a:r>
            <a:endParaRPr lang="en-US" sz="1265" dirty="0"/>
          </a:p>
        </p:txBody>
      </p:sp>
      <p:sp>
        <p:nvSpPr>
          <p:cNvPr id="18" name="Text 16"/>
          <p:cNvSpPr txBox="1"/>
          <p:nvPr/>
        </p:nvSpPr>
        <p:spPr>
          <a:xfrm>
            <a:off x="6858000" y="1700784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この3つが、3色とも違う色でなければならない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548640" y="2304288"/>
            <a:ext cx="8046720" cy="1152144"/>
          </a:xfrm>
          <a:prstGeom prst="roundRect">
            <a:avLst>
              <a:gd name="adj" fmla="val 4762"/>
            </a:avLst>
          </a:prstGeom>
          <a:solidFill>
            <a:srgbClr val="EFE9F3"/>
          </a:solidFill>
          <a:ln w="9525">
            <a:solidFill>
              <a:srgbClr val="EFE9F3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822960" y="241401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5B3A7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なぜ「ちょうど3つ」になるのか — ここが問題の肝</a:t>
            </a:r>
            <a:endParaRPr lang="en-US" sz="1300" dirty="0"/>
          </a:p>
        </p:txBody>
      </p:sp>
      <p:sp>
        <p:nvSpPr>
          <p:cNvPr id="21" name="Text 19"/>
          <p:cNvSpPr txBox="1"/>
          <p:nvPr/>
        </p:nvSpPr>
        <p:spPr>
          <a:xfrm>
            <a:off x="822960" y="2688336"/>
            <a:ext cx="74980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3つの数字から2個を選ぶのは「1個だけ捨てる」のと同じ。捨て方が3通りだから、2個組もちょうど3つ。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色も3色。つまり「3色そろう」＝「3つとも違う色」。数がぴったり噛み合う。</a:t>
            </a:r>
            <a:endParaRPr lang="en-US" sz="1200" dirty="0"/>
          </a:p>
        </p:txBody>
      </p:sp>
      <p:sp>
        <p:nvSpPr>
          <p:cNvPr id="22" name="Text 20"/>
          <p:cNvSpPr txBox="1"/>
          <p:nvPr/>
        </p:nvSpPr>
        <p:spPr>
          <a:xfrm>
            <a:off x="566928" y="3566160"/>
            <a:ext cx="80101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同じことを、3つの数字の選び方すべてで要求する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713232" y="3877056"/>
            <a:ext cx="1135685" cy="357530"/>
          </a:xfrm>
          <a:prstGeom prst="roundRect">
            <a:avLst>
              <a:gd name="adj" fmla="val 50000"/>
            </a:avLst>
          </a:prstGeom>
          <a:solidFill>
            <a:srgbClr val="241C2E"/>
          </a:solidFill>
          <a:ln w="6350">
            <a:solidFill>
              <a:srgbClr val="241C2E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713232" y="3877056"/>
            <a:ext cx="1135685" cy="3575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65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1 2 3</a:t>
            </a:r>
            <a:endParaRPr lang="en-US" sz="1265" dirty="0"/>
          </a:p>
        </p:txBody>
      </p:sp>
      <p:sp>
        <p:nvSpPr>
          <p:cNvPr id="25" name="Shape 23"/>
          <p:cNvSpPr/>
          <p:nvPr/>
        </p:nvSpPr>
        <p:spPr>
          <a:xfrm>
            <a:off x="2084832" y="3877056"/>
            <a:ext cx="1135685" cy="357530"/>
          </a:xfrm>
          <a:prstGeom prst="roundRect">
            <a:avLst>
              <a:gd name="adj" fmla="val 50000"/>
            </a:avLst>
          </a:prstGeom>
          <a:solidFill>
            <a:srgbClr val="241C2E"/>
          </a:solidFill>
          <a:ln w="6350">
            <a:solidFill>
              <a:srgbClr val="241C2E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2084832" y="3877056"/>
            <a:ext cx="1135685" cy="3575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65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1 2 4</a:t>
            </a:r>
            <a:endParaRPr lang="en-US" sz="1265" dirty="0"/>
          </a:p>
        </p:txBody>
      </p:sp>
      <p:sp>
        <p:nvSpPr>
          <p:cNvPr id="27" name="Shape 25"/>
          <p:cNvSpPr/>
          <p:nvPr/>
        </p:nvSpPr>
        <p:spPr>
          <a:xfrm>
            <a:off x="3456432" y="3877056"/>
            <a:ext cx="1135685" cy="357530"/>
          </a:xfrm>
          <a:prstGeom prst="roundRect">
            <a:avLst>
              <a:gd name="adj" fmla="val 50000"/>
            </a:avLst>
          </a:prstGeom>
          <a:solidFill>
            <a:srgbClr val="241C2E"/>
          </a:solidFill>
          <a:ln w="6350">
            <a:solidFill>
              <a:srgbClr val="241C2E"/>
            </a:solidFill>
            <a:prstDash val="solid"/>
          </a:ln>
        </p:spPr>
      </p:sp>
      <p:sp>
        <p:nvSpPr>
          <p:cNvPr id="28" name="Text 26"/>
          <p:cNvSpPr txBox="1"/>
          <p:nvPr/>
        </p:nvSpPr>
        <p:spPr>
          <a:xfrm>
            <a:off x="3456432" y="3877056"/>
            <a:ext cx="1135685" cy="3575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65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1 3 4</a:t>
            </a:r>
            <a:endParaRPr lang="en-US" sz="1265" dirty="0"/>
          </a:p>
        </p:txBody>
      </p:sp>
      <p:sp>
        <p:nvSpPr>
          <p:cNvPr id="29" name="Shape 27"/>
          <p:cNvSpPr/>
          <p:nvPr/>
        </p:nvSpPr>
        <p:spPr>
          <a:xfrm>
            <a:off x="4828032" y="3877056"/>
            <a:ext cx="1135685" cy="357530"/>
          </a:xfrm>
          <a:prstGeom prst="roundRect">
            <a:avLst>
              <a:gd name="adj" fmla="val 50000"/>
            </a:avLst>
          </a:prstGeom>
          <a:solidFill>
            <a:srgbClr val="241C2E"/>
          </a:solidFill>
          <a:ln w="6350">
            <a:solidFill>
              <a:srgbClr val="241C2E"/>
            </a:solidFill>
            <a:prstDash val="solid"/>
          </a:ln>
        </p:spPr>
      </p:sp>
      <p:sp>
        <p:nvSpPr>
          <p:cNvPr id="30" name="Text 28"/>
          <p:cNvSpPr txBox="1"/>
          <p:nvPr/>
        </p:nvSpPr>
        <p:spPr>
          <a:xfrm>
            <a:off x="4828032" y="3877056"/>
            <a:ext cx="1135685" cy="3575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65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2 3 4</a:t>
            </a:r>
            <a:endParaRPr lang="en-US" sz="1265" dirty="0"/>
          </a:p>
        </p:txBody>
      </p:sp>
      <p:sp>
        <p:nvSpPr>
          <p:cNvPr id="31" name="Text 29"/>
          <p:cNvSpPr txBox="1"/>
          <p:nvPr/>
        </p:nvSpPr>
        <p:spPr>
          <a:xfrm>
            <a:off x="566928" y="4389120"/>
            <a:ext cx="80101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この4通りすべてで「3つとも違う色」になっていれば成功。1つでも破れたら失敗。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一般のルールと、問い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9264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 を好きな数にしても、同じことを要求する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566928" y="1399032"/>
            <a:ext cx="237744" cy="237744"/>
          </a:xfrm>
          <a:prstGeom prst="ellipse">
            <a:avLst/>
          </a:prstGeom>
          <a:solidFill>
            <a:srgbClr val="5B3A70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566928" y="1399032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100" dirty="0"/>
          </a:p>
        </p:txBody>
      </p:sp>
      <p:sp>
        <p:nvSpPr>
          <p:cNvPr id="6" name="Text 4"/>
          <p:cNvSpPr txBox="1"/>
          <p:nvPr/>
        </p:nvSpPr>
        <p:spPr>
          <a:xfrm>
            <a:off x="969264" y="1371600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5B3A7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材料</a:t>
            </a:r>
            <a:endParaRPr lang="en-US" sz="1250" dirty="0"/>
          </a:p>
        </p:txBody>
      </p:sp>
      <p:sp>
        <p:nvSpPr>
          <p:cNvPr id="7" name="Text 5"/>
          <p:cNvSpPr txBox="1"/>
          <p:nvPr/>
        </p:nvSpPr>
        <p:spPr>
          <a:xfrm>
            <a:off x="2286000" y="1371600"/>
            <a:ext cx="6309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 から 2k までの数字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66928" y="1874520"/>
            <a:ext cx="237744" cy="237744"/>
          </a:xfrm>
          <a:prstGeom prst="ellipse">
            <a:avLst/>
          </a:prstGeom>
          <a:solidFill>
            <a:srgbClr val="2E7D6E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566928" y="1874520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100" dirty="0"/>
          </a:p>
        </p:txBody>
      </p:sp>
      <p:sp>
        <p:nvSpPr>
          <p:cNvPr id="10" name="Text 8"/>
          <p:cNvSpPr txBox="1"/>
          <p:nvPr/>
        </p:nvSpPr>
        <p:spPr>
          <a:xfrm>
            <a:off x="969264" y="1847088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5B3A7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塗る対象</a:t>
            </a:r>
            <a:endParaRPr lang="en-US" sz="1250" dirty="0"/>
          </a:p>
        </p:txBody>
      </p:sp>
      <p:sp>
        <p:nvSpPr>
          <p:cNvPr id="11" name="Text 9"/>
          <p:cNvSpPr txBox="1"/>
          <p:nvPr/>
        </p:nvSpPr>
        <p:spPr>
          <a:xfrm>
            <a:off x="2286000" y="1847088"/>
            <a:ext cx="6309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その中から k 個を選ぶ組み合わせ、全部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66928" y="2350008"/>
            <a:ext cx="237744" cy="237744"/>
          </a:xfrm>
          <a:prstGeom prst="ellipse">
            <a:avLst/>
          </a:prstGeom>
          <a:solidFill>
            <a:srgbClr val="A96A1E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66928" y="2350008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100" dirty="0"/>
          </a:p>
        </p:txBody>
      </p:sp>
      <p:sp>
        <p:nvSpPr>
          <p:cNvPr id="14" name="Text 12"/>
          <p:cNvSpPr txBox="1"/>
          <p:nvPr/>
        </p:nvSpPr>
        <p:spPr>
          <a:xfrm>
            <a:off x="969264" y="2322576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5B3A7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色の数</a:t>
            </a:r>
            <a:endParaRPr lang="en-US" sz="1250" dirty="0"/>
          </a:p>
        </p:txBody>
      </p:sp>
      <p:sp>
        <p:nvSpPr>
          <p:cNvPr id="15" name="Text 13"/>
          <p:cNvSpPr txBox="1"/>
          <p:nvPr/>
        </p:nvSpPr>
        <p:spPr>
          <a:xfrm>
            <a:off x="2286000" y="2322576"/>
            <a:ext cx="6309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 + 1 色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66928" y="2825496"/>
            <a:ext cx="237744" cy="237744"/>
          </a:xfrm>
          <a:prstGeom prst="ellipse">
            <a:avLst/>
          </a:prstGeom>
          <a:solidFill>
            <a:srgbClr val="B0506B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566928" y="2825496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100" dirty="0"/>
          </a:p>
        </p:txBody>
      </p:sp>
      <p:sp>
        <p:nvSpPr>
          <p:cNvPr id="18" name="Text 16"/>
          <p:cNvSpPr txBox="1"/>
          <p:nvPr/>
        </p:nvSpPr>
        <p:spPr>
          <a:xfrm>
            <a:off x="969264" y="2798064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5B3A7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守るルール</a:t>
            </a:r>
            <a:endParaRPr lang="en-US" sz="1250" dirty="0"/>
          </a:p>
        </p:txBody>
      </p:sp>
      <p:sp>
        <p:nvSpPr>
          <p:cNvPr id="19" name="Text 17"/>
          <p:cNvSpPr txBox="1"/>
          <p:nvPr/>
        </p:nvSpPr>
        <p:spPr>
          <a:xfrm>
            <a:off x="2286000" y="2798064"/>
            <a:ext cx="6309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どの k+1 個の数字を取っても、その中の k 個組に全色が現れる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48640" y="3200400"/>
            <a:ext cx="8046720" cy="530352"/>
          </a:xfrm>
          <a:prstGeom prst="roundRect">
            <a:avLst>
              <a:gd name="adj" fmla="val 10345"/>
            </a:avLst>
          </a:prstGeom>
          <a:solidFill>
            <a:srgbClr val="EFE9F3"/>
          </a:solidFill>
          <a:ln w="9525">
            <a:solidFill>
              <a:srgbClr val="EFE9F3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822960" y="3200400"/>
            <a:ext cx="7498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k+1 個から k 個を選ぶ＝1個だけ捨てる＝ちょうど k+1 通り。色も k+1 色。だからここでも数はぴったり噛み合う。</a:t>
            </a:r>
            <a:endParaRPr lang="en-US" sz="1250" dirty="0"/>
          </a:p>
        </p:txBody>
      </p:sp>
      <p:sp>
        <p:nvSpPr>
          <p:cNvPr id="22" name="Text 20"/>
          <p:cNvSpPr txBox="1"/>
          <p:nvPr/>
        </p:nvSpPr>
        <p:spPr>
          <a:xfrm>
            <a:off x="566928" y="3803904"/>
            <a:ext cx="80101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聞いているのは「すべての k で成り立つか」ではなく「一つでもあるか」。見込まれる答えは “k = 2 だけ”。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548640" y="4187952"/>
            <a:ext cx="8046720" cy="457200"/>
          </a:xfrm>
          <a:prstGeom prst="roundRect">
            <a:avLst>
              <a:gd name="adj" fmla="val 12000"/>
            </a:avLst>
          </a:prstGeom>
          <a:solidFill>
            <a:srgbClr val="241C2E"/>
          </a:solidFill>
          <a:ln w="9525">
            <a:solidFill>
              <a:srgbClr val="241C2E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548640" y="4187952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問い：k &gt; 2 でこんな塗り方ができる k は、一つでもあるか？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例① k=2 — できる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9264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ルールどおりに塗り分けた答え</a:t>
            </a:r>
            <a:endParaRPr lang="en-US" sz="135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41732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さきほどの6通りを、次のように3色に振り分ける。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2560320" cy="1143000"/>
          </a:xfrm>
          <a:prstGeom prst="roundRect">
            <a:avLst>
              <a:gd name="adj" fmla="val 4800"/>
            </a:avLst>
          </a:prstGeom>
          <a:solidFill>
            <a:srgbClr val="EFE9F3"/>
          </a:solidFill>
          <a:ln w="9525">
            <a:solidFill>
              <a:srgbClr val="DCD6E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94944" y="1975104"/>
            <a:ext cx="182880" cy="182880"/>
          </a:xfrm>
          <a:prstGeom prst="ellipse">
            <a:avLst/>
          </a:prstGeom>
          <a:solidFill>
            <a:srgbClr val="5B3A70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960120" y="1947672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B3A7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1色め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960120" y="2377440"/>
            <a:ext cx="713232" cy="310896"/>
          </a:xfrm>
          <a:prstGeom prst="roundRect">
            <a:avLst>
              <a:gd name="adj" fmla="val 50000"/>
            </a:avLst>
          </a:prstGeom>
          <a:solidFill>
            <a:srgbClr val="5B3A70"/>
          </a:solidFill>
          <a:ln w="6350">
            <a:solidFill>
              <a:srgbClr val="5B3A70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960120" y="2377440"/>
            <a:ext cx="713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1 2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1874520" y="2377440"/>
            <a:ext cx="713232" cy="310896"/>
          </a:xfrm>
          <a:prstGeom prst="roundRect">
            <a:avLst>
              <a:gd name="adj" fmla="val 50000"/>
            </a:avLst>
          </a:prstGeom>
          <a:solidFill>
            <a:srgbClr val="5B3A70"/>
          </a:solidFill>
          <a:ln w="6350">
            <a:solidFill>
              <a:srgbClr val="5B3A70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1874520" y="2377440"/>
            <a:ext cx="713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3 4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291840" y="1828800"/>
            <a:ext cx="2560320" cy="1143000"/>
          </a:xfrm>
          <a:prstGeom prst="roundRect">
            <a:avLst>
              <a:gd name="adj" fmla="val 4800"/>
            </a:avLst>
          </a:prstGeom>
          <a:solidFill>
            <a:srgbClr val="EFE9F3"/>
          </a:solidFill>
          <a:ln w="9525">
            <a:solidFill>
              <a:srgbClr val="DCD6E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438144" y="1975104"/>
            <a:ext cx="182880" cy="182880"/>
          </a:xfrm>
          <a:prstGeom prst="ellipse">
            <a:avLst/>
          </a:prstGeom>
          <a:solidFill>
            <a:srgbClr val="2E7D6E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3703320" y="1947672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E7D6E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2色め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3703320" y="2377440"/>
            <a:ext cx="713232" cy="310896"/>
          </a:xfrm>
          <a:prstGeom prst="roundRect">
            <a:avLst>
              <a:gd name="adj" fmla="val 50000"/>
            </a:avLst>
          </a:prstGeom>
          <a:solidFill>
            <a:srgbClr val="2E7D6E"/>
          </a:solidFill>
          <a:ln w="6350">
            <a:solidFill>
              <a:srgbClr val="2E7D6E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3703320" y="2377440"/>
            <a:ext cx="713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1 3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617720" y="2377440"/>
            <a:ext cx="713232" cy="310896"/>
          </a:xfrm>
          <a:prstGeom prst="roundRect">
            <a:avLst>
              <a:gd name="adj" fmla="val 50000"/>
            </a:avLst>
          </a:prstGeom>
          <a:solidFill>
            <a:srgbClr val="2E7D6E"/>
          </a:solidFill>
          <a:ln w="6350">
            <a:solidFill>
              <a:srgbClr val="2E7D6E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4617720" y="2377440"/>
            <a:ext cx="713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2 4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035040" y="1828800"/>
            <a:ext cx="2560320" cy="1143000"/>
          </a:xfrm>
          <a:prstGeom prst="roundRect">
            <a:avLst>
              <a:gd name="adj" fmla="val 4800"/>
            </a:avLst>
          </a:prstGeom>
          <a:solidFill>
            <a:srgbClr val="EFE9F3"/>
          </a:solidFill>
          <a:ln w="9525">
            <a:solidFill>
              <a:srgbClr val="DCD6E2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181344" y="1975104"/>
            <a:ext cx="182880" cy="182880"/>
          </a:xfrm>
          <a:prstGeom prst="ellipse">
            <a:avLst/>
          </a:prstGeom>
          <a:solidFill>
            <a:srgbClr val="A96A1E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6446520" y="1947672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A96A1E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3色め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6446520" y="2377440"/>
            <a:ext cx="713232" cy="310896"/>
          </a:xfrm>
          <a:prstGeom prst="roundRect">
            <a:avLst>
              <a:gd name="adj" fmla="val 50000"/>
            </a:avLst>
          </a:prstGeom>
          <a:solidFill>
            <a:srgbClr val="A96A1E"/>
          </a:solidFill>
          <a:ln w="6350">
            <a:solidFill>
              <a:srgbClr val="A96A1E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6446520" y="2377440"/>
            <a:ext cx="713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1 4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7360920" y="2377440"/>
            <a:ext cx="713232" cy="310896"/>
          </a:xfrm>
          <a:prstGeom prst="roundRect">
            <a:avLst>
              <a:gd name="adj" fmla="val 50000"/>
            </a:avLst>
          </a:prstGeom>
          <a:solidFill>
            <a:srgbClr val="A96A1E"/>
          </a:solidFill>
          <a:ln w="6350">
            <a:solidFill>
              <a:srgbClr val="A96A1E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7360920" y="2377440"/>
            <a:ext cx="713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2 3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548640" y="3218688"/>
            <a:ext cx="8046720" cy="1188720"/>
          </a:xfrm>
          <a:prstGeom prst="roundRect">
            <a:avLst>
              <a:gd name="adj" fmla="val 4615"/>
            </a:avLst>
          </a:prstGeom>
          <a:solidFill>
            <a:srgbClr val="EFE9F3"/>
          </a:solidFill>
          <a:ln w="9525">
            <a:solidFill>
              <a:srgbClr val="EFE9F3"/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822960" y="3401568"/>
            <a:ext cx="7498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ルール：どの3つの数字を取っても、その中の2個組（ちょうど3つある）が全部ちがう色になること。</a:t>
            </a:r>
            <a:endParaRPr lang="en-US" sz="1300" dirty="0"/>
          </a:p>
        </p:txBody>
      </p:sp>
      <p:sp>
        <p:nvSpPr>
          <p:cNvPr id="28" name="Text 26"/>
          <p:cNvSpPr txBox="1"/>
          <p:nvPr/>
        </p:nvSpPr>
        <p:spPr>
          <a:xfrm>
            <a:off x="822960" y="3730752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{1,2,3} の中の2個組は {1,2}＝1色め・{1,3}＝2色め・{2,3}＝3色め。3色そろう。他の組でも同じ。→ 成功。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例② k=3 — つくれない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9264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1〜6 の6つの数字から、3個ずつ選ぶ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2560320" cy="731520"/>
          </a:xfrm>
          <a:prstGeom prst="roundRect">
            <a:avLst>
              <a:gd name="adj" fmla="val 7500"/>
            </a:avLst>
          </a:prstGeom>
          <a:solidFill>
            <a:srgbClr val="EFE9F3"/>
          </a:solidFill>
          <a:ln w="9525">
            <a:solidFill>
              <a:srgbClr val="DCD6E2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31520" y="1554480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3個の選び方</a:t>
            </a:r>
            <a:endParaRPr lang="en-US" sz="1100" dirty="0"/>
          </a:p>
        </p:txBody>
      </p:sp>
      <p:sp>
        <p:nvSpPr>
          <p:cNvPr id="6" name="Text 4"/>
          <p:cNvSpPr txBox="1"/>
          <p:nvPr/>
        </p:nvSpPr>
        <p:spPr>
          <a:xfrm>
            <a:off x="731520" y="1792224"/>
            <a:ext cx="2103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C(6,3) = 20 通り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3291840" y="1463040"/>
            <a:ext cx="2560320" cy="731520"/>
          </a:xfrm>
          <a:prstGeom prst="roundRect">
            <a:avLst>
              <a:gd name="adj" fmla="val 7500"/>
            </a:avLst>
          </a:prstGeom>
          <a:solidFill>
            <a:srgbClr val="EFE9F3"/>
          </a:solidFill>
          <a:ln w="9525">
            <a:solidFill>
              <a:srgbClr val="DCD6E2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3474720" y="1554480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色の数</a:t>
            </a:r>
            <a:endParaRPr lang="en-US" sz="1100" dirty="0"/>
          </a:p>
        </p:txBody>
      </p:sp>
      <p:sp>
        <p:nvSpPr>
          <p:cNvPr id="9" name="Text 7"/>
          <p:cNvSpPr txBox="1"/>
          <p:nvPr/>
        </p:nvSpPr>
        <p:spPr>
          <a:xfrm>
            <a:off x="3474720" y="1792224"/>
            <a:ext cx="2103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 色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035040" y="1463040"/>
            <a:ext cx="2560320" cy="731520"/>
          </a:xfrm>
          <a:prstGeom prst="roundRect">
            <a:avLst>
              <a:gd name="adj" fmla="val 7500"/>
            </a:avLst>
          </a:prstGeom>
          <a:solidFill>
            <a:srgbClr val="EFE9F3"/>
          </a:solidFill>
          <a:ln w="9525">
            <a:solidFill>
              <a:srgbClr val="DCD6E2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6217920" y="1554480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1色あたり</a:t>
            </a:r>
            <a:endParaRPr lang="en-US" sz="1100" dirty="0"/>
          </a:p>
        </p:txBody>
      </p:sp>
      <p:sp>
        <p:nvSpPr>
          <p:cNvPr id="12" name="Text 10"/>
          <p:cNvSpPr txBox="1"/>
          <p:nvPr/>
        </p:nvSpPr>
        <p:spPr>
          <a:xfrm>
            <a:off x="6217920" y="1792224"/>
            <a:ext cx="2103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20 ÷ 4 = 5 個</a:t>
            </a:r>
            <a:endParaRPr lang="en-US" sz="1500" dirty="0"/>
          </a:p>
        </p:txBody>
      </p:sp>
      <p:sp>
        <p:nvSpPr>
          <p:cNvPr id="13" name="Text 11"/>
          <p:cNvSpPr txBox="1"/>
          <p:nvPr/>
        </p:nvSpPr>
        <p:spPr>
          <a:xfrm>
            <a:off x="566928" y="2395728"/>
            <a:ext cx="80101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すると各色のグループは「6点のどのペアも、ちょうど1つの3個組に入る」形でなければならない。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548640" y="2761488"/>
            <a:ext cx="8046720" cy="1115568"/>
          </a:xfrm>
          <a:prstGeom prst="roundRect">
            <a:avLst>
              <a:gd name="adj" fmla="val 4918"/>
            </a:avLst>
          </a:prstGeom>
          <a:solidFill>
            <a:srgbClr val="EFE9F3"/>
          </a:solidFill>
          <a:ln w="9525">
            <a:solidFill>
              <a:srgbClr val="EFE9F3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822960" y="287121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B3A7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ところが、点をひとつ決めると……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822960" y="3145536"/>
            <a:ext cx="74980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その点は残り5点それぞれとペアを作る。ところが、その点を通る3個組は一度に2つのペアを使ってしまう。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つまりその点は 5 ÷ 2 = 2.5 個の3個組に入ることになる —— 整数にならない。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48640" y="4169664"/>
            <a:ext cx="8046720" cy="512064"/>
          </a:xfrm>
          <a:prstGeom prst="roundRect">
            <a:avLst>
              <a:gd name="adj" fmla="val 10714"/>
            </a:avLst>
          </a:prstGeom>
          <a:solidFill>
            <a:srgbClr val="B0506B"/>
          </a:solidFill>
          <a:ln w="9525">
            <a:solidFill>
              <a:srgbClr val="B0506B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548640" y="4169664"/>
            <a:ext cx="8046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グループが1つも作れない。色を塗る以前の話 → k=3 は失敗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例③ k=4 — つくれるのに揃わない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9264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1〜8 の8つの数字から、4個ずつ選ぶ。今度はグループが作れる</a:t>
            </a:r>
            <a:endParaRPr lang="en-US" sz="1350" dirty="0"/>
          </a:p>
        </p:txBody>
      </p:sp>
      <p:sp>
        <p:nvSpPr>
          <p:cNvPr id="4" name="Text 2"/>
          <p:cNvSpPr txBox="1"/>
          <p:nvPr/>
        </p:nvSpPr>
        <p:spPr>
          <a:xfrm>
            <a:off x="566928" y="1389888"/>
            <a:ext cx="80101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4個の選び方は C(8,4)=70 通り、色は5色、1色あたり 70÷5 = 14 個。この14個組は実際に作れる。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48640" y="1737360"/>
            <a:ext cx="8046720" cy="694944"/>
          </a:xfrm>
          <a:prstGeom prst="roundRect">
            <a:avLst>
              <a:gd name="adj" fmla="val 7895"/>
            </a:avLst>
          </a:prstGeom>
          <a:solidFill>
            <a:srgbClr val="EFE9F3"/>
          </a:solidFill>
          <a:ln w="9525">
            <a:solidFill>
              <a:srgbClr val="EFE9F3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749808" y="1810512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B3A7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1つめ（14個）</a:t>
            </a:r>
            <a:endParaRPr lang="en-US" sz="1100" dirty="0"/>
          </a:p>
        </p:txBody>
      </p:sp>
      <p:sp>
        <p:nvSpPr>
          <p:cNvPr id="7" name="Text 5"/>
          <p:cNvSpPr txBox="1"/>
          <p:nvPr/>
        </p:nvSpPr>
        <p:spPr>
          <a:xfrm>
            <a:off x="749808" y="2048256"/>
            <a:ext cx="76443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1234  1256  3456  1357  2457  2367  1467  2358  1458  1368  2468  1278  3478  5678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48640" y="2523744"/>
            <a:ext cx="8046720" cy="694944"/>
          </a:xfrm>
          <a:prstGeom prst="roundRect">
            <a:avLst>
              <a:gd name="adj" fmla="val 7895"/>
            </a:avLst>
          </a:prstGeom>
          <a:solidFill>
            <a:srgbClr val="E6F0EE"/>
          </a:solidFill>
          <a:ln w="9525">
            <a:solidFill>
              <a:srgbClr val="E6F0EE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49808" y="2596896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7D6E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2つめ（14個）</a:t>
            </a:r>
            <a:endParaRPr lang="en-US" sz="1100" dirty="0"/>
          </a:p>
        </p:txBody>
      </p:sp>
      <p:sp>
        <p:nvSpPr>
          <p:cNvPr id="10" name="Text 8"/>
          <p:cNvSpPr txBox="1"/>
          <p:nvPr/>
        </p:nvSpPr>
        <p:spPr>
          <a:xfrm>
            <a:off x="749808" y="2834640"/>
            <a:ext cx="76443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1235  1346  2456  2347  1457  1267  3567  1248  3458  2368  1568  1378  2578  4678</a:t>
            </a:r>
            <a:endParaRPr lang="en-US" sz="1150" dirty="0"/>
          </a:p>
        </p:txBody>
      </p:sp>
      <p:sp>
        <p:nvSpPr>
          <p:cNvPr id="11" name="Text 9"/>
          <p:cNvSpPr txBox="1"/>
          <p:nvPr/>
        </p:nvSpPr>
        <p:spPr>
          <a:xfrm>
            <a:off x="566928" y="3364992"/>
            <a:ext cx="80101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この2つは4個組を1つも共有しない（互いに素）。合わせて70通りのうち28通りを使う。</a:t>
            </a:r>
            <a:endParaRPr lang="en-US" sz="1250" dirty="0"/>
          </a:p>
        </p:txBody>
      </p:sp>
      <p:sp>
        <p:nvSpPr>
          <p:cNvPr id="12" name="Text 10"/>
          <p:cNvSpPr txBox="1"/>
          <p:nvPr/>
        </p:nvSpPr>
        <p:spPr>
          <a:xfrm>
            <a:off x="566928" y="3657600"/>
            <a:ext cx="80101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ところが、14個組は全部で30通りあり、その30通りを総当たりしても、この2つ両方と素なものは1つもない。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4224528"/>
            <a:ext cx="8046720" cy="475488"/>
          </a:xfrm>
          <a:prstGeom prst="roundRect">
            <a:avLst>
              <a:gd name="adj" fmla="val 11538"/>
            </a:avLst>
          </a:prstGeom>
          <a:solidFill>
            <a:srgbClr val="B0506B"/>
          </a:solidFill>
          <a:ln w="9525">
            <a:solidFill>
              <a:srgbClr val="B0506B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548640" y="4224528"/>
            <a:ext cx="8046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互いに素なグループは最大2つ。必要なのは5つ → k=4 は失敗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失敗の理由は3種類あった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9264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例②で見たのが A、例③で見たのが C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548640" y="1426464"/>
            <a:ext cx="804672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D6E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68096" y="1572768"/>
            <a:ext cx="329184" cy="329184"/>
          </a:xfrm>
          <a:prstGeom prst="ellipse">
            <a:avLst/>
          </a:prstGeom>
          <a:solidFill>
            <a:srgbClr val="B0506B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768096" y="157276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1243584" y="1554480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そもそもグループが作れない</a:t>
            </a:r>
            <a:endParaRPr lang="en-US" sz="1350" dirty="0"/>
          </a:p>
        </p:txBody>
      </p:sp>
      <p:sp>
        <p:nvSpPr>
          <p:cNvPr id="8" name="Text 6"/>
          <p:cNvSpPr txBox="1"/>
          <p:nvPr/>
        </p:nvSpPr>
        <p:spPr>
          <a:xfrm>
            <a:off x="1243584" y="1883664"/>
            <a:ext cx="5349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1色ぶんのグループを作ろうとすると、割り算が整数にならない。例② がこれ。</a:t>
            </a:r>
            <a:endParaRPr lang="en-US" sz="1150" dirty="0"/>
          </a:p>
        </p:txBody>
      </p:sp>
      <p:sp>
        <p:nvSpPr>
          <p:cNvPr id="9" name="Text 7"/>
          <p:cNvSpPr txBox="1"/>
          <p:nvPr/>
        </p:nvSpPr>
        <p:spPr>
          <a:xfrm>
            <a:off x="6967728" y="1572768"/>
            <a:ext cx="14813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50" b="1" dirty="0">
                <a:solidFill>
                  <a:srgbClr val="B050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k+1 が素数でない k すべて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48640" y="2468880"/>
            <a:ext cx="8046720" cy="914400"/>
          </a:xfrm>
          <a:prstGeom prst="roundRect">
            <a:avLst>
              <a:gd name="adj" fmla="val 6000"/>
            </a:avLst>
          </a:prstGeom>
          <a:solidFill>
            <a:srgbClr val="EFE9F3"/>
          </a:solidFill>
          <a:ln w="9525">
            <a:solidFill>
              <a:srgbClr val="EFE9F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68096" y="2615184"/>
            <a:ext cx="329184" cy="329184"/>
          </a:xfrm>
          <a:prstGeom prst="ellipse">
            <a:avLst/>
          </a:prstGeom>
          <a:solidFill>
            <a:srgbClr val="5B3A70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768096" y="261518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B</a:t>
            </a:r>
            <a:endParaRPr lang="en-US" sz="1400" dirty="0"/>
          </a:p>
        </p:txBody>
      </p:sp>
      <p:sp>
        <p:nvSpPr>
          <p:cNvPr id="13" name="Text 11"/>
          <p:cNvSpPr txBox="1"/>
          <p:nvPr/>
        </p:nvSpPr>
        <p:spPr>
          <a:xfrm>
            <a:off x="1243584" y="2596896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作れそうに見えて、やはり作れない</a:t>
            </a:r>
            <a:endParaRPr lang="en-US" sz="1350" dirty="0"/>
          </a:p>
        </p:txBody>
      </p:sp>
      <p:sp>
        <p:nvSpPr>
          <p:cNvPr id="14" name="Text 12"/>
          <p:cNvSpPr txBox="1"/>
          <p:nvPr/>
        </p:nvSpPr>
        <p:spPr>
          <a:xfrm>
            <a:off x="1243584" y="2926080"/>
            <a:ext cx="5349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設計理論で「存在しない」と証明済みのものに行き着く。今回ここを突いた。</a:t>
            </a:r>
            <a:endParaRPr lang="en-US" sz="1150" dirty="0"/>
          </a:p>
        </p:txBody>
      </p:sp>
      <p:sp>
        <p:nvSpPr>
          <p:cNvPr id="15" name="Text 13"/>
          <p:cNvSpPr txBox="1"/>
          <p:nvPr/>
        </p:nvSpPr>
        <p:spPr>
          <a:xfrm>
            <a:off x="6967728" y="2615184"/>
            <a:ext cx="14813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50" b="1" dirty="0">
                <a:solidFill>
                  <a:srgbClr val="5B3A7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 = 10, 12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48640" y="3511296"/>
            <a:ext cx="804672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D6E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68096" y="3657600"/>
            <a:ext cx="329184" cy="329184"/>
          </a:xfrm>
          <a:prstGeom prst="ellipse">
            <a:avLst/>
          </a:prstGeom>
          <a:solidFill>
            <a:srgbClr val="2E7D6E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768096" y="36576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C</a:t>
            </a:r>
            <a:endParaRPr lang="en-US" sz="1400" dirty="0"/>
          </a:p>
        </p:txBody>
      </p:sp>
      <p:sp>
        <p:nvSpPr>
          <p:cNvPr id="19" name="Text 17"/>
          <p:cNvSpPr txBox="1"/>
          <p:nvPr/>
        </p:nvSpPr>
        <p:spPr>
          <a:xfrm>
            <a:off x="1243584" y="3639312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2A243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作れるのに、必要な数だけ揃わない</a:t>
            </a:r>
            <a:endParaRPr lang="en-US" sz="1350" dirty="0"/>
          </a:p>
        </p:txBody>
      </p:sp>
      <p:sp>
        <p:nvSpPr>
          <p:cNvPr id="20" name="Text 18"/>
          <p:cNvSpPr txBox="1"/>
          <p:nvPr/>
        </p:nvSpPr>
        <p:spPr>
          <a:xfrm>
            <a:off x="1243584" y="3968496"/>
            <a:ext cx="5349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6E677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1つ2つは作れても、k+1 個を互いに重ならないように揃えられない。例③ がこれ。</a:t>
            </a:r>
            <a:endParaRPr lang="en-US" sz="1150" dirty="0"/>
          </a:p>
        </p:txBody>
      </p:sp>
      <p:sp>
        <p:nvSpPr>
          <p:cNvPr id="21" name="Text 19"/>
          <p:cNvSpPr txBox="1"/>
          <p:nvPr/>
        </p:nvSpPr>
        <p:spPr>
          <a:xfrm>
            <a:off x="6967728" y="3657600"/>
            <a:ext cx="14813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50" b="1" dirty="0">
                <a:solidFill>
                  <a:srgbClr val="2E7D6E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 = 4, 6、そしておそらく残り全部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11色で塗り分けられるか</dc:title>
  <dc:subject>PptxGenJS Presentation</dc:subject>
  <dc:creator>Pikainu</dc:creator>
  <cp:lastModifiedBy>Pikainu</cp:lastModifiedBy>
  <cp:revision>1</cp:revision>
  <dcterms:created xsi:type="dcterms:W3CDTF">2026-09-13T05:20:29Z</dcterms:created>
  <dcterms:modified xsi:type="dcterms:W3CDTF">2026-09-13T05:20:29Z</dcterms:modified>
</cp:coreProperties>
</file>